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3" r:id="rId2"/>
    <p:sldMasterId id="2147483804" r:id="rId3"/>
    <p:sldMasterId id="2147483814" r:id="rId4"/>
  </p:sldMasterIdLst>
  <p:notesMasterIdLst>
    <p:notesMasterId r:id="rId28"/>
  </p:notesMasterIdLst>
  <p:handoutMasterIdLst>
    <p:handoutMasterId r:id="rId29"/>
  </p:handoutMasterIdLst>
  <p:sldIdLst>
    <p:sldId id="353" r:id="rId5"/>
    <p:sldId id="323" r:id="rId6"/>
    <p:sldId id="331" r:id="rId7"/>
    <p:sldId id="324" r:id="rId8"/>
    <p:sldId id="341" r:id="rId9"/>
    <p:sldId id="294" r:id="rId10"/>
    <p:sldId id="307" r:id="rId11"/>
    <p:sldId id="332" r:id="rId12"/>
    <p:sldId id="333" r:id="rId13"/>
    <p:sldId id="334" r:id="rId14"/>
    <p:sldId id="308" r:id="rId15"/>
    <p:sldId id="329" r:id="rId16"/>
    <p:sldId id="270" r:id="rId17"/>
    <p:sldId id="336" r:id="rId18"/>
    <p:sldId id="337" r:id="rId19"/>
    <p:sldId id="344" r:id="rId20"/>
    <p:sldId id="351" r:id="rId21"/>
    <p:sldId id="321" r:id="rId22"/>
    <p:sldId id="345" r:id="rId23"/>
    <p:sldId id="346" r:id="rId24"/>
    <p:sldId id="347" r:id="rId25"/>
    <p:sldId id="348" r:id="rId26"/>
    <p:sldId id="275" r:id="rId27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4">
          <p15:clr>
            <a:srgbClr val="A4A3A4"/>
          </p15:clr>
        </p15:guide>
        <p15:guide id="3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C425"/>
    <a:srgbClr val="EAEAEA"/>
    <a:srgbClr val="EDD055"/>
    <a:srgbClr val="D8D8D8"/>
    <a:srgbClr val="000000"/>
    <a:srgbClr val="403A3F"/>
    <a:srgbClr val="4E4E40"/>
    <a:srgbClr val="808080"/>
    <a:srgbClr val="BF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86391" autoAdjust="0"/>
  </p:normalViewPr>
  <p:slideViewPr>
    <p:cSldViewPr showGuides="1">
      <p:cViewPr varScale="1">
        <p:scale>
          <a:sx n="100" d="100"/>
          <a:sy n="100" d="100"/>
        </p:scale>
        <p:origin x="1788" y="96"/>
      </p:cViewPr>
      <p:guideLst>
        <p:guide orient="horz" pos="2160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3306" y="-114"/>
      </p:cViewPr>
      <p:guideLst>
        <p:guide orient="horz" pos="3109"/>
        <p:guide pos="212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77BEB-115C-4D21-8EC0-D6762AC89AC7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215569-47BA-48CB-87BA-9F3D5057FD75}">
      <dgm:prSet phldrT="[Text]"/>
      <dgm:spPr/>
      <dgm:t>
        <a:bodyPr/>
        <a:lstStyle/>
        <a:p>
          <a:r>
            <a:rPr lang="en-US" dirty="0" err="1" smtClean="0"/>
            <a:t>Mobilität</a:t>
          </a:r>
          <a:r>
            <a:rPr lang="en-US" dirty="0" smtClean="0"/>
            <a:t> und </a:t>
          </a:r>
          <a:r>
            <a:rPr lang="en-US" dirty="0" err="1" smtClean="0"/>
            <a:t>Logistik</a:t>
          </a:r>
          <a:endParaRPr lang="en-US" dirty="0"/>
        </a:p>
      </dgm:t>
    </dgm:pt>
    <dgm:pt modelId="{6B030BD2-A1E8-4DAA-9ABC-A97FF8EC9EA9}" type="parTrans" cxnId="{32983C86-9272-4382-A4FC-3E9505EC069D}">
      <dgm:prSet/>
      <dgm:spPr/>
      <dgm:t>
        <a:bodyPr/>
        <a:lstStyle/>
        <a:p>
          <a:endParaRPr lang="en-US"/>
        </a:p>
      </dgm:t>
    </dgm:pt>
    <dgm:pt modelId="{499009AA-7CDE-477E-B046-B48DAA2EE04E}" type="sibTrans" cxnId="{32983C86-9272-4382-A4FC-3E9505EC069D}">
      <dgm:prSet/>
      <dgm:spPr/>
      <dgm:t>
        <a:bodyPr/>
        <a:lstStyle/>
        <a:p>
          <a:endParaRPr lang="en-US"/>
        </a:p>
      </dgm:t>
    </dgm:pt>
    <dgm:pt modelId="{346DFD62-16EF-40A7-BBFD-C459EC79BA6B}">
      <dgm:prSet phldrT="[Text]"/>
      <dgm:spPr/>
      <dgm:t>
        <a:bodyPr/>
        <a:lstStyle/>
        <a:p>
          <a:r>
            <a:rPr lang="en-US" dirty="0" err="1" smtClean="0"/>
            <a:t>Ernährung</a:t>
          </a:r>
          <a:r>
            <a:rPr lang="en-US" dirty="0" smtClean="0"/>
            <a:t> und </a:t>
          </a:r>
          <a:r>
            <a:rPr lang="en-US" dirty="0" err="1" smtClean="0"/>
            <a:t>Landwirtschaft</a:t>
          </a:r>
          <a:endParaRPr lang="en-US" dirty="0"/>
        </a:p>
      </dgm:t>
    </dgm:pt>
    <dgm:pt modelId="{602824DE-C1B4-4905-A351-A93A1AC5FC6A}" type="parTrans" cxnId="{6DDF2C41-7807-4B98-BBD3-F5A1309EE9EC}">
      <dgm:prSet/>
      <dgm:spPr/>
      <dgm:t>
        <a:bodyPr/>
        <a:lstStyle/>
        <a:p>
          <a:endParaRPr lang="en-US"/>
        </a:p>
      </dgm:t>
    </dgm:pt>
    <dgm:pt modelId="{8FDC9DCA-55CB-404B-81F7-FCA8BE0AF4CB}" type="sibTrans" cxnId="{6DDF2C41-7807-4B98-BBD3-F5A1309EE9EC}">
      <dgm:prSet/>
      <dgm:spPr/>
      <dgm:t>
        <a:bodyPr/>
        <a:lstStyle/>
        <a:p>
          <a:endParaRPr lang="en-US"/>
        </a:p>
      </dgm:t>
    </dgm:pt>
    <dgm:pt modelId="{9CBE1BA0-3C53-4D33-8F3C-84F1581B12BA}">
      <dgm:prSet phldrT="[Text]"/>
      <dgm:spPr/>
      <dgm:t>
        <a:bodyPr/>
        <a:lstStyle/>
        <a:p>
          <a:r>
            <a:rPr lang="en-US" dirty="0" smtClean="0"/>
            <a:t>Gesundheit und </a:t>
          </a:r>
          <a:r>
            <a:rPr lang="en-US" dirty="0" err="1" smtClean="0"/>
            <a:t>Medizin</a:t>
          </a:r>
          <a:endParaRPr lang="en-US" dirty="0"/>
        </a:p>
      </dgm:t>
    </dgm:pt>
    <dgm:pt modelId="{C5826940-F481-4B4E-B6A0-A7413BFD61AA}" type="parTrans" cxnId="{F21D9862-8714-4A69-BFD9-355DD5F77C4E}">
      <dgm:prSet/>
      <dgm:spPr/>
      <dgm:t>
        <a:bodyPr/>
        <a:lstStyle/>
        <a:p>
          <a:endParaRPr lang="en-US"/>
        </a:p>
      </dgm:t>
    </dgm:pt>
    <dgm:pt modelId="{10ED2140-946B-49E1-AFFB-BE60AD637D39}" type="sibTrans" cxnId="{F21D9862-8714-4A69-BFD9-355DD5F77C4E}">
      <dgm:prSet/>
      <dgm:spPr/>
      <dgm:t>
        <a:bodyPr/>
        <a:lstStyle/>
        <a:p>
          <a:endParaRPr lang="en-US"/>
        </a:p>
      </dgm:t>
    </dgm:pt>
    <dgm:pt modelId="{AD2547D2-A723-4193-B286-F60876703598}">
      <dgm:prSet/>
      <dgm:spPr/>
      <dgm:t>
        <a:bodyPr/>
        <a:lstStyle/>
        <a:p>
          <a:r>
            <a:rPr lang="en-US" dirty="0" err="1" smtClean="0"/>
            <a:t>Energie</a:t>
          </a:r>
          <a:r>
            <a:rPr lang="en-US" dirty="0" smtClean="0"/>
            <a:t>, </a:t>
          </a:r>
          <a:r>
            <a:rPr lang="en-US" dirty="0" err="1" smtClean="0"/>
            <a:t>Maschinen</a:t>
          </a:r>
          <a:r>
            <a:rPr lang="en-US" dirty="0" smtClean="0"/>
            <a:t>- und </a:t>
          </a:r>
          <a:r>
            <a:rPr lang="en-US" dirty="0" err="1" smtClean="0"/>
            <a:t>Anlagenbau</a:t>
          </a:r>
          <a:r>
            <a:rPr lang="en-US" dirty="0" smtClean="0"/>
            <a:t>, </a:t>
          </a:r>
          <a:r>
            <a:rPr lang="en-US" dirty="0" err="1" smtClean="0"/>
            <a:t>Ressourceneffizienz</a:t>
          </a:r>
          <a:endParaRPr lang="en-US" dirty="0"/>
        </a:p>
      </dgm:t>
    </dgm:pt>
    <dgm:pt modelId="{386BA49A-AD5D-41B2-81DA-DE77E0ADF0AC}" type="parTrans" cxnId="{167A392B-6C4A-497C-8A88-831594747ED3}">
      <dgm:prSet/>
      <dgm:spPr/>
      <dgm:t>
        <a:bodyPr/>
        <a:lstStyle/>
        <a:p>
          <a:endParaRPr lang="en-US"/>
        </a:p>
      </dgm:t>
    </dgm:pt>
    <dgm:pt modelId="{E46958E2-6C4B-403B-B1A2-2C593E3D6F84}" type="sibTrans" cxnId="{167A392B-6C4A-497C-8A88-831594747ED3}">
      <dgm:prSet/>
      <dgm:spPr/>
      <dgm:t>
        <a:bodyPr/>
        <a:lstStyle/>
        <a:p>
          <a:endParaRPr lang="en-US"/>
        </a:p>
      </dgm:t>
    </dgm:pt>
    <dgm:pt modelId="{5D91E636-28A4-4BBA-8ACC-250391719E43}">
      <dgm:prSet/>
      <dgm:spPr/>
      <dgm:t>
        <a:bodyPr/>
        <a:lstStyle/>
        <a:p>
          <a:r>
            <a:rPr lang="en-US" dirty="0" err="1" smtClean="0"/>
            <a:t>Chemie</a:t>
          </a:r>
          <a:r>
            <a:rPr lang="en-US" dirty="0" smtClean="0"/>
            <a:t> und </a:t>
          </a:r>
          <a:r>
            <a:rPr lang="en-US" dirty="0" err="1" smtClean="0"/>
            <a:t>Bioökonomie</a:t>
          </a:r>
          <a:endParaRPr lang="en-US" dirty="0"/>
        </a:p>
      </dgm:t>
    </dgm:pt>
    <dgm:pt modelId="{CD041091-15A0-4972-A508-9FA07C7A5F42}" type="parTrans" cxnId="{4E128230-E7C6-44D2-9F89-FFC2EA58E775}">
      <dgm:prSet/>
      <dgm:spPr/>
      <dgm:t>
        <a:bodyPr/>
        <a:lstStyle/>
        <a:p>
          <a:endParaRPr lang="en-US"/>
        </a:p>
      </dgm:t>
    </dgm:pt>
    <dgm:pt modelId="{64459F03-E6BD-46B0-B58C-BB03721F288B}" type="sibTrans" cxnId="{4E128230-E7C6-44D2-9F89-FFC2EA58E775}">
      <dgm:prSet/>
      <dgm:spPr/>
      <dgm:t>
        <a:bodyPr/>
        <a:lstStyle/>
        <a:p>
          <a:endParaRPr lang="en-US"/>
        </a:p>
      </dgm:t>
    </dgm:pt>
    <dgm:pt modelId="{B4348DC2-4C3D-431D-93B6-0F8C8641769D}" type="pres">
      <dgm:prSet presAssocID="{FAB77BEB-115C-4D21-8EC0-D6762AC89A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BF6DD0F-4BC7-415E-8319-D9BD66718437}" type="pres">
      <dgm:prSet presAssocID="{84215569-47BA-48CB-87BA-9F3D5057FD75}" presName="node" presStyleLbl="node1" presStyleIdx="0" presStyleCnt="5" custScaleX="134397" custScaleY="12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FAE93-7122-4971-A0F4-0BE9390D2DB0}" type="pres">
      <dgm:prSet presAssocID="{84215569-47BA-48CB-87BA-9F3D5057FD75}" presName="spNode" presStyleCnt="0"/>
      <dgm:spPr/>
      <dgm:t>
        <a:bodyPr/>
        <a:lstStyle/>
        <a:p>
          <a:endParaRPr lang="en-US"/>
        </a:p>
      </dgm:t>
    </dgm:pt>
    <dgm:pt modelId="{CA056582-0EA5-4D82-A0F5-9DDBF8659CDB}" type="pres">
      <dgm:prSet presAssocID="{499009AA-7CDE-477E-B046-B48DAA2EE04E}" presName="sibTrans" presStyleLbl="sibTrans1D1" presStyleIdx="0" presStyleCnt="5"/>
      <dgm:spPr/>
      <dgm:t>
        <a:bodyPr/>
        <a:lstStyle/>
        <a:p>
          <a:endParaRPr lang="de-DE"/>
        </a:p>
      </dgm:t>
    </dgm:pt>
    <dgm:pt modelId="{E868377A-F2E0-42C2-96C9-2192463F02F7}" type="pres">
      <dgm:prSet presAssocID="{AD2547D2-A723-4193-B286-F60876703598}" presName="node" presStyleLbl="node1" presStyleIdx="1" presStyleCnt="5" custScaleX="155694" custScaleY="151146" custRadScaleRad="99380" custRadScaleInc="47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57A620-BE9B-4176-ABE7-9212E4FE463F}" type="pres">
      <dgm:prSet presAssocID="{AD2547D2-A723-4193-B286-F60876703598}" presName="spNode" presStyleCnt="0"/>
      <dgm:spPr/>
      <dgm:t>
        <a:bodyPr/>
        <a:lstStyle/>
        <a:p>
          <a:endParaRPr lang="en-US"/>
        </a:p>
      </dgm:t>
    </dgm:pt>
    <dgm:pt modelId="{C7615076-CE3B-485F-8F1D-4EA99FB5C88C}" type="pres">
      <dgm:prSet presAssocID="{E46958E2-6C4B-403B-B1A2-2C593E3D6F84}" presName="sibTrans" presStyleLbl="sibTrans1D1" presStyleIdx="1" presStyleCnt="5"/>
      <dgm:spPr/>
      <dgm:t>
        <a:bodyPr/>
        <a:lstStyle/>
        <a:p>
          <a:endParaRPr lang="de-DE"/>
        </a:p>
      </dgm:t>
    </dgm:pt>
    <dgm:pt modelId="{3E4F15F9-113D-4FC6-B0A9-D497F9C97CD7}" type="pres">
      <dgm:prSet presAssocID="{5D91E636-28A4-4BBA-8ACC-250391719E43}" presName="node" presStyleLbl="node1" presStyleIdx="2" presStyleCnt="5" custScaleX="136093" custScaleY="158737" custRadScaleRad="97108" custRadScaleInc="-52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526A7D-F049-421C-9E19-7CC9D7F31D67}" type="pres">
      <dgm:prSet presAssocID="{5D91E636-28A4-4BBA-8ACC-250391719E43}" presName="spNode" presStyleCnt="0"/>
      <dgm:spPr/>
      <dgm:t>
        <a:bodyPr/>
        <a:lstStyle/>
        <a:p>
          <a:endParaRPr lang="en-US"/>
        </a:p>
      </dgm:t>
    </dgm:pt>
    <dgm:pt modelId="{ED7201B5-6CA5-48F9-B050-4CFE7F4C5F35}" type="pres">
      <dgm:prSet presAssocID="{64459F03-E6BD-46B0-B58C-BB03721F288B}" presName="sibTrans" presStyleLbl="sibTrans1D1" presStyleIdx="2" presStyleCnt="5"/>
      <dgm:spPr/>
      <dgm:t>
        <a:bodyPr/>
        <a:lstStyle/>
        <a:p>
          <a:endParaRPr lang="de-DE"/>
        </a:p>
      </dgm:t>
    </dgm:pt>
    <dgm:pt modelId="{0863134C-200D-47B4-9627-0F63C96C85B8}" type="pres">
      <dgm:prSet presAssocID="{346DFD62-16EF-40A7-BBFD-C459EC79BA6B}" presName="node" presStyleLbl="node1" presStyleIdx="3" presStyleCnt="5" custScaleX="138101" custScaleY="156993" custRadScaleRad="97108" custRadScaleInc="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FF39A-8D67-4E39-A608-2A544EFA7D88}" type="pres">
      <dgm:prSet presAssocID="{346DFD62-16EF-40A7-BBFD-C459EC79BA6B}" presName="spNode" presStyleCnt="0"/>
      <dgm:spPr/>
      <dgm:t>
        <a:bodyPr/>
        <a:lstStyle/>
        <a:p>
          <a:endParaRPr lang="en-US"/>
        </a:p>
      </dgm:t>
    </dgm:pt>
    <dgm:pt modelId="{4BAA1479-FA1B-4C8A-BE73-A04362DBB0C4}" type="pres">
      <dgm:prSet presAssocID="{8FDC9DCA-55CB-404B-81F7-FCA8BE0AF4CB}" presName="sibTrans" presStyleLbl="sibTrans1D1" presStyleIdx="3" presStyleCnt="5"/>
      <dgm:spPr/>
      <dgm:t>
        <a:bodyPr/>
        <a:lstStyle/>
        <a:p>
          <a:endParaRPr lang="de-DE"/>
        </a:p>
      </dgm:t>
    </dgm:pt>
    <dgm:pt modelId="{C37C46FE-036E-4796-B891-7C841B59628C}" type="pres">
      <dgm:prSet presAssocID="{9CBE1BA0-3C53-4D33-8F3C-84F1581B12BA}" presName="node" presStyleLbl="node1" presStyleIdx="4" presStyleCnt="5" custScaleX="123610" custScaleY="15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F365F-82E5-40EB-A552-0CE6BA8C5695}" type="pres">
      <dgm:prSet presAssocID="{9CBE1BA0-3C53-4D33-8F3C-84F1581B12BA}" presName="spNode" presStyleCnt="0"/>
      <dgm:spPr/>
      <dgm:t>
        <a:bodyPr/>
        <a:lstStyle/>
        <a:p>
          <a:endParaRPr lang="en-US"/>
        </a:p>
      </dgm:t>
    </dgm:pt>
    <dgm:pt modelId="{45FCDD0E-E3DE-43C5-BF62-33A7DFFD924C}" type="pres">
      <dgm:prSet presAssocID="{10ED2140-946B-49E1-AFFB-BE60AD637D39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32983C86-9272-4382-A4FC-3E9505EC069D}" srcId="{FAB77BEB-115C-4D21-8EC0-D6762AC89AC7}" destId="{84215569-47BA-48CB-87BA-9F3D5057FD75}" srcOrd="0" destOrd="0" parTransId="{6B030BD2-A1E8-4DAA-9ABC-A97FF8EC9EA9}" sibTransId="{499009AA-7CDE-477E-B046-B48DAA2EE04E}"/>
    <dgm:cxn modelId="{FB1F012F-0494-40FD-AA03-941060A29746}" type="presOf" srcId="{E46958E2-6C4B-403B-B1A2-2C593E3D6F84}" destId="{C7615076-CE3B-485F-8F1D-4EA99FB5C88C}" srcOrd="0" destOrd="0" presId="urn:microsoft.com/office/officeart/2005/8/layout/cycle6"/>
    <dgm:cxn modelId="{79630E08-918C-43D3-9444-A03F297DE64E}" type="presOf" srcId="{AD2547D2-A723-4193-B286-F60876703598}" destId="{E868377A-F2E0-42C2-96C9-2192463F02F7}" srcOrd="0" destOrd="0" presId="urn:microsoft.com/office/officeart/2005/8/layout/cycle6"/>
    <dgm:cxn modelId="{4E128230-E7C6-44D2-9F89-FFC2EA58E775}" srcId="{FAB77BEB-115C-4D21-8EC0-D6762AC89AC7}" destId="{5D91E636-28A4-4BBA-8ACC-250391719E43}" srcOrd="2" destOrd="0" parTransId="{CD041091-15A0-4972-A508-9FA07C7A5F42}" sibTransId="{64459F03-E6BD-46B0-B58C-BB03721F288B}"/>
    <dgm:cxn modelId="{A5A3177B-E56B-4230-AFB1-29D8EA42390A}" type="presOf" srcId="{346DFD62-16EF-40A7-BBFD-C459EC79BA6B}" destId="{0863134C-200D-47B4-9627-0F63C96C85B8}" srcOrd="0" destOrd="0" presId="urn:microsoft.com/office/officeart/2005/8/layout/cycle6"/>
    <dgm:cxn modelId="{77C2D1B6-DE4D-4C88-A24D-D77B02EA51BE}" type="presOf" srcId="{8FDC9DCA-55CB-404B-81F7-FCA8BE0AF4CB}" destId="{4BAA1479-FA1B-4C8A-BE73-A04362DBB0C4}" srcOrd="0" destOrd="0" presId="urn:microsoft.com/office/officeart/2005/8/layout/cycle6"/>
    <dgm:cxn modelId="{DA0B7B49-79FB-4798-8474-2015A399604C}" type="presOf" srcId="{64459F03-E6BD-46B0-B58C-BB03721F288B}" destId="{ED7201B5-6CA5-48F9-B050-4CFE7F4C5F35}" srcOrd="0" destOrd="0" presId="urn:microsoft.com/office/officeart/2005/8/layout/cycle6"/>
    <dgm:cxn modelId="{167A392B-6C4A-497C-8A88-831594747ED3}" srcId="{FAB77BEB-115C-4D21-8EC0-D6762AC89AC7}" destId="{AD2547D2-A723-4193-B286-F60876703598}" srcOrd="1" destOrd="0" parTransId="{386BA49A-AD5D-41B2-81DA-DE77E0ADF0AC}" sibTransId="{E46958E2-6C4B-403B-B1A2-2C593E3D6F84}"/>
    <dgm:cxn modelId="{9F72D23D-A74A-4590-9A95-C9B44DAF4AF5}" type="presOf" srcId="{9CBE1BA0-3C53-4D33-8F3C-84F1581B12BA}" destId="{C37C46FE-036E-4796-B891-7C841B59628C}" srcOrd="0" destOrd="0" presId="urn:microsoft.com/office/officeart/2005/8/layout/cycle6"/>
    <dgm:cxn modelId="{30D033C9-626B-40F8-A5A7-676F8548D31F}" type="presOf" srcId="{FAB77BEB-115C-4D21-8EC0-D6762AC89AC7}" destId="{B4348DC2-4C3D-431D-93B6-0F8C8641769D}" srcOrd="0" destOrd="0" presId="urn:microsoft.com/office/officeart/2005/8/layout/cycle6"/>
    <dgm:cxn modelId="{AE957953-C01E-4B2A-8CBF-779271AB6CE7}" type="presOf" srcId="{10ED2140-946B-49E1-AFFB-BE60AD637D39}" destId="{45FCDD0E-E3DE-43C5-BF62-33A7DFFD924C}" srcOrd="0" destOrd="0" presId="urn:microsoft.com/office/officeart/2005/8/layout/cycle6"/>
    <dgm:cxn modelId="{0EEF3345-C8DD-4869-813F-CE273F9A5F0D}" type="presOf" srcId="{499009AA-7CDE-477E-B046-B48DAA2EE04E}" destId="{CA056582-0EA5-4D82-A0F5-9DDBF8659CDB}" srcOrd="0" destOrd="0" presId="urn:microsoft.com/office/officeart/2005/8/layout/cycle6"/>
    <dgm:cxn modelId="{F21D9862-8714-4A69-BFD9-355DD5F77C4E}" srcId="{FAB77BEB-115C-4D21-8EC0-D6762AC89AC7}" destId="{9CBE1BA0-3C53-4D33-8F3C-84F1581B12BA}" srcOrd="4" destOrd="0" parTransId="{C5826940-F481-4B4E-B6A0-A7413BFD61AA}" sibTransId="{10ED2140-946B-49E1-AFFB-BE60AD637D39}"/>
    <dgm:cxn modelId="{32F77D57-3C1A-4FE4-A2C8-F121C78DCF82}" type="presOf" srcId="{5D91E636-28A4-4BBA-8ACC-250391719E43}" destId="{3E4F15F9-113D-4FC6-B0A9-D497F9C97CD7}" srcOrd="0" destOrd="0" presId="urn:microsoft.com/office/officeart/2005/8/layout/cycle6"/>
    <dgm:cxn modelId="{6DDF2C41-7807-4B98-BBD3-F5A1309EE9EC}" srcId="{FAB77BEB-115C-4D21-8EC0-D6762AC89AC7}" destId="{346DFD62-16EF-40A7-BBFD-C459EC79BA6B}" srcOrd="3" destOrd="0" parTransId="{602824DE-C1B4-4905-A351-A93A1AC5FC6A}" sibTransId="{8FDC9DCA-55CB-404B-81F7-FCA8BE0AF4CB}"/>
    <dgm:cxn modelId="{13750275-7B44-41B8-AAE7-5C8DD920B65E}" type="presOf" srcId="{84215569-47BA-48CB-87BA-9F3D5057FD75}" destId="{2BF6DD0F-4BC7-415E-8319-D9BD66718437}" srcOrd="0" destOrd="0" presId="urn:microsoft.com/office/officeart/2005/8/layout/cycle6"/>
    <dgm:cxn modelId="{E3B13731-D185-46CF-92E1-82E1813FF6C8}" type="presParOf" srcId="{B4348DC2-4C3D-431D-93B6-0F8C8641769D}" destId="{2BF6DD0F-4BC7-415E-8319-D9BD66718437}" srcOrd="0" destOrd="0" presId="urn:microsoft.com/office/officeart/2005/8/layout/cycle6"/>
    <dgm:cxn modelId="{179BD06E-E5A0-4C2A-AD62-9A496C63CA49}" type="presParOf" srcId="{B4348DC2-4C3D-431D-93B6-0F8C8641769D}" destId="{7EBFAE93-7122-4971-A0F4-0BE9390D2DB0}" srcOrd="1" destOrd="0" presId="urn:microsoft.com/office/officeart/2005/8/layout/cycle6"/>
    <dgm:cxn modelId="{4F245AC0-3769-4A1E-94F1-816C8BBE22A5}" type="presParOf" srcId="{B4348DC2-4C3D-431D-93B6-0F8C8641769D}" destId="{CA056582-0EA5-4D82-A0F5-9DDBF8659CDB}" srcOrd="2" destOrd="0" presId="urn:microsoft.com/office/officeart/2005/8/layout/cycle6"/>
    <dgm:cxn modelId="{A9075ABE-A0E7-4CB0-8675-FF6D402D0828}" type="presParOf" srcId="{B4348DC2-4C3D-431D-93B6-0F8C8641769D}" destId="{E868377A-F2E0-42C2-96C9-2192463F02F7}" srcOrd="3" destOrd="0" presId="urn:microsoft.com/office/officeart/2005/8/layout/cycle6"/>
    <dgm:cxn modelId="{A34D0AD1-736D-4044-9A2F-1BDF9D5F207A}" type="presParOf" srcId="{B4348DC2-4C3D-431D-93B6-0F8C8641769D}" destId="{CA57A620-BE9B-4176-ABE7-9212E4FE463F}" srcOrd="4" destOrd="0" presId="urn:microsoft.com/office/officeart/2005/8/layout/cycle6"/>
    <dgm:cxn modelId="{651DEC30-7C32-4133-BC1C-93AF8932AAFC}" type="presParOf" srcId="{B4348DC2-4C3D-431D-93B6-0F8C8641769D}" destId="{C7615076-CE3B-485F-8F1D-4EA99FB5C88C}" srcOrd="5" destOrd="0" presId="urn:microsoft.com/office/officeart/2005/8/layout/cycle6"/>
    <dgm:cxn modelId="{5985899D-701E-4830-889E-2212BC9CD1B0}" type="presParOf" srcId="{B4348DC2-4C3D-431D-93B6-0F8C8641769D}" destId="{3E4F15F9-113D-4FC6-B0A9-D497F9C97CD7}" srcOrd="6" destOrd="0" presId="urn:microsoft.com/office/officeart/2005/8/layout/cycle6"/>
    <dgm:cxn modelId="{B24A4297-77D8-4259-9992-7BCC886AA081}" type="presParOf" srcId="{B4348DC2-4C3D-431D-93B6-0F8C8641769D}" destId="{6E526A7D-F049-421C-9E19-7CC9D7F31D67}" srcOrd="7" destOrd="0" presId="urn:microsoft.com/office/officeart/2005/8/layout/cycle6"/>
    <dgm:cxn modelId="{EF2A2197-772F-44E6-9240-0D32FA6B62D1}" type="presParOf" srcId="{B4348DC2-4C3D-431D-93B6-0F8C8641769D}" destId="{ED7201B5-6CA5-48F9-B050-4CFE7F4C5F35}" srcOrd="8" destOrd="0" presId="urn:microsoft.com/office/officeart/2005/8/layout/cycle6"/>
    <dgm:cxn modelId="{8BBF883C-D0CA-4C4E-A808-F0F655E53C4E}" type="presParOf" srcId="{B4348DC2-4C3D-431D-93B6-0F8C8641769D}" destId="{0863134C-200D-47B4-9627-0F63C96C85B8}" srcOrd="9" destOrd="0" presId="urn:microsoft.com/office/officeart/2005/8/layout/cycle6"/>
    <dgm:cxn modelId="{37282E4F-3624-4CAF-8779-F9EEB070F103}" type="presParOf" srcId="{B4348DC2-4C3D-431D-93B6-0F8C8641769D}" destId="{D87FF39A-8D67-4E39-A608-2A544EFA7D88}" srcOrd="10" destOrd="0" presId="urn:microsoft.com/office/officeart/2005/8/layout/cycle6"/>
    <dgm:cxn modelId="{B4D17F2D-9718-4600-AD6D-9B656AACD863}" type="presParOf" srcId="{B4348DC2-4C3D-431D-93B6-0F8C8641769D}" destId="{4BAA1479-FA1B-4C8A-BE73-A04362DBB0C4}" srcOrd="11" destOrd="0" presId="urn:microsoft.com/office/officeart/2005/8/layout/cycle6"/>
    <dgm:cxn modelId="{C957477E-ABE0-4EFD-A7CF-7502A5A857AC}" type="presParOf" srcId="{B4348DC2-4C3D-431D-93B6-0F8C8641769D}" destId="{C37C46FE-036E-4796-B891-7C841B59628C}" srcOrd="12" destOrd="0" presId="urn:microsoft.com/office/officeart/2005/8/layout/cycle6"/>
    <dgm:cxn modelId="{F495968F-B4E4-41D9-AE9D-3F137BAB24E0}" type="presParOf" srcId="{B4348DC2-4C3D-431D-93B6-0F8C8641769D}" destId="{24AF365F-82E5-40EB-A552-0CE6BA8C5695}" srcOrd="13" destOrd="0" presId="urn:microsoft.com/office/officeart/2005/8/layout/cycle6"/>
    <dgm:cxn modelId="{212A13C3-20AD-4412-8871-206C3FB01D63}" type="presParOf" srcId="{B4348DC2-4C3D-431D-93B6-0F8C8641769D}" destId="{45FCDD0E-E3DE-43C5-BF62-33A7DFFD924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6DD0F-4BC7-415E-8319-D9BD66718437}">
      <dsp:nvSpPr>
        <dsp:cNvPr id="0" name=""/>
        <dsp:cNvSpPr/>
      </dsp:nvSpPr>
      <dsp:spPr>
        <a:xfrm>
          <a:off x="2570644" y="-165764"/>
          <a:ext cx="2000243" cy="11999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Mobilität</a:t>
          </a:r>
          <a:r>
            <a:rPr lang="en-US" sz="1700" kern="1200" dirty="0" smtClean="0"/>
            <a:t> und </a:t>
          </a:r>
          <a:r>
            <a:rPr lang="en-US" sz="1700" kern="1200" dirty="0" err="1" smtClean="0"/>
            <a:t>Logistik</a:t>
          </a:r>
          <a:endParaRPr lang="en-US" sz="1700" kern="1200" dirty="0"/>
        </a:p>
      </dsp:txBody>
      <dsp:txXfrm>
        <a:off x="2629220" y="-107188"/>
        <a:ext cx="1883091" cy="1082793"/>
      </dsp:txXfrm>
    </dsp:sp>
    <dsp:sp modelId="{CA056582-0EA5-4D82-A0F5-9DDBF8659CDB}">
      <dsp:nvSpPr>
        <dsp:cNvPr id="0" name=""/>
        <dsp:cNvSpPr/>
      </dsp:nvSpPr>
      <dsp:spPr>
        <a:xfrm>
          <a:off x="1601033" y="412298"/>
          <a:ext cx="3868654" cy="3868654"/>
        </a:xfrm>
        <a:custGeom>
          <a:avLst/>
          <a:gdLst/>
          <a:ahLst/>
          <a:cxnLst/>
          <a:rect l="0" t="0" r="0" b="0"/>
          <a:pathLst>
            <a:path>
              <a:moveTo>
                <a:pt x="2974599" y="303543"/>
              </a:moveTo>
              <a:arcTo wR="1934327" hR="1934327" stAng="18152021" swAng="98294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8377A-F2E0-42C2-96C9-2192463F02F7}">
      <dsp:nvSpPr>
        <dsp:cNvPr id="0" name=""/>
        <dsp:cNvSpPr/>
      </dsp:nvSpPr>
      <dsp:spPr>
        <a:xfrm>
          <a:off x="4251806" y="1079698"/>
          <a:ext cx="2317209" cy="1462188"/>
        </a:xfrm>
        <a:prstGeom prst="roundRect">
          <a:avLst/>
        </a:prstGeom>
        <a:solidFill>
          <a:schemeClr val="accent5">
            <a:hueOff val="1405780"/>
            <a:satOff val="-12675"/>
            <a:lumOff val="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Energie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Maschinen</a:t>
          </a:r>
          <a:r>
            <a:rPr lang="en-US" sz="1700" kern="1200" dirty="0" smtClean="0"/>
            <a:t>- und </a:t>
          </a:r>
          <a:r>
            <a:rPr lang="en-US" sz="1700" kern="1200" dirty="0" err="1" smtClean="0"/>
            <a:t>Anlagenbau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Ressourceneffizienz</a:t>
          </a:r>
          <a:endParaRPr lang="en-US" sz="1700" kern="1200" dirty="0"/>
        </a:p>
      </dsp:txBody>
      <dsp:txXfrm>
        <a:off x="4323184" y="1151076"/>
        <a:ext cx="2174453" cy="1319432"/>
      </dsp:txXfrm>
    </dsp:sp>
    <dsp:sp modelId="{C7615076-CE3B-485F-8F1D-4EA99FB5C88C}">
      <dsp:nvSpPr>
        <dsp:cNvPr id="0" name=""/>
        <dsp:cNvSpPr/>
      </dsp:nvSpPr>
      <dsp:spPr>
        <a:xfrm>
          <a:off x="1643560" y="285814"/>
          <a:ext cx="3868654" cy="3868654"/>
        </a:xfrm>
        <a:custGeom>
          <a:avLst/>
          <a:gdLst/>
          <a:ahLst/>
          <a:cxnLst/>
          <a:rect l="0" t="0" r="0" b="0"/>
          <a:pathLst>
            <a:path>
              <a:moveTo>
                <a:pt x="3840728" y="2261823"/>
              </a:moveTo>
              <a:arcTo wR="1934327" hR="1934327" stAng="584854" swAng="1020026"/>
            </a:path>
          </a:pathLst>
        </a:custGeom>
        <a:noFill/>
        <a:ln w="9525" cap="flat" cmpd="sng" algn="ctr">
          <a:solidFill>
            <a:schemeClr val="accent5">
              <a:hueOff val="1405780"/>
              <a:satOff val="-12675"/>
              <a:lumOff val="3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F15F9-113D-4FC6-B0A9-D497F9C97CD7}">
      <dsp:nvSpPr>
        <dsp:cNvPr id="0" name=""/>
        <dsp:cNvSpPr/>
      </dsp:nvSpPr>
      <dsp:spPr>
        <a:xfrm>
          <a:off x="3694997" y="3095924"/>
          <a:ext cx="2025485" cy="1535623"/>
        </a:xfrm>
        <a:prstGeom prst="roundRect">
          <a:avLst/>
        </a:prstGeom>
        <a:solidFill>
          <a:schemeClr val="accent5">
            <a:hueOff val="2811560"/>
            <a:satOff val="-25351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Chemie</a:t>
          </a:r>
          <a:r>
            <a:rPr lang="en-US" sz="1700" kern="1200" dirty="0" smtClean="0"/>
            <a:t> und </a:t>
          </a:r>
          <a:r>
            <a:rPr lang="en-US" sz="1700" kern="1200" dirty="0" err="1" smtClean="0"/>
            <a:t>Bioökonomie</a:t>
          </a:r>
          <a:endParaRPr lang="en-US" sz="1700" kern="1200" dirty="0"/>
        </a:p>
      </dsp:txBody>
      <dsp:txXfrm>
        <a:off x="3769960" y="3170887"/>
        <a:ext cx="1875559" cy="1385697"/>
      </dsp:txXfrm>
    </dsp:sp>
    <dsp:sp modelId="{ED7201B5-6CA5-48F9-B050-4CFE7F4C5F35}">
      <dsp:nvSpPr>
        <dsp:cNvPr id="0" name=""/>
        <dsp:cNvSpPr/>
      </dsp:nvSpPr>
      <dsp:spPr>
        <a:xfrm>
          <a:off x="1636215" y="378162"/>
          <a:ext cx="3868654" cy="3868654"/>
        </a:xfrm>
        <a:custGeom>
          <a:avLst/>
          <a:gdLst/>
          <a:ahLst/>
          <a:cxnLst/>
          <a:rect l="0" t="0" r="0" b="0"/>
          <a:pathLst>
            <a:path>
              <a:moveTo>
                <a:pt x="2056451" y="3864795"/>
              </a:moveTo>
              <a:arcTo wR="1934327" hR="1934327" stAng="5182813" swAng="406974"/>
            </a:path>
          </a:pathLst>
        </a:custGeom>
        <a:noFill/>
        <a:ln w="9525" cap="flat" cmpd="sng" algn="ctr">
          <a:solidFill>
            <a:schemeClr val="accent5">
              <a:hueOff val="2811560"/>
              <a:satOff val="-25351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3134C-200D-47B4-9627-0F63C96C85B8}">
      <dsp:nvSpPr>
        <dsp:cNvPr id="0" name=""/>
        <dsp:cNvSpPr/>
      </dsp:nvSpPr>
      <dsp:spPr>
        <a:xfrm>
          <a:off x="1406106" y="3104360"/>
          <a:ext cx="2055370" cy="1518752"/>
        </a:xfrm>
        <a:prstGeom prst="roundRect">
          <a:avLst/>
        </a:prstGeom>
        <a:solidFill>
          <a:schemeClr val="accent5">
            <a:hueOff val="4217340"/>
            <a:satOff val="-38026"/>
            <a:lumOff val="1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Ernährung</a:t>
          </a:r>
          <a:r>
            <a:rPr lang="en-US" sz="1700" kern="1200" dirty="0" smtClean="0"/>
            <a:t> und </a:t>
          </a:r>
          <a:r>
            <a:rPr lang="en-US" sz="1700" kern="1200" dirty="0" err="1" smtClean="0"/>
            <a:t>Landwirtschaft</a:t>
          </a:r>
          <a:endParaRPr lang="en-US" sz="1700" kern="1200" dirty="0"/>
        </a:p>
      </dsp:txBody>
      <dsp:txXfrm>
        <a:off x="1480245" y="3178499"/>
        <a:ext cx="1907092" cy="1370474"/>
      </dsp:txXfrm>
    </dsp:sp>
    <dsp:sp modelId="{4BAA1479-FA1B-4C8A-BE73-A04362DBB0C4}">
      <dsp:nvSpPr>
        <dsp:cNvPr id="0" name=""/>
        <dsp:cNvSpPr/>
      </dsp:nvSpPr>
      <dsp:spPr>
        <a:xfrm>
          <a:off x="1615190" y="260241"/>
          <a:ext cx="3868654" cy="3868654"/>
        </a:xfrm>
        <a:custGeom>
          <a:avLst/>
          <a:gdLst/>
          <a:ahLst/>
          <a:cxnLst/>
          <a:rect l="0" t="0" r="0" b="0"/>
          <a:pathLst>
            <a:path>
              <a:moveTo>
                <a:pt x="224396" y="2838627"/>
              </a:moveTo>
              <a:arcTo wR="1934327" hR="1934327" stAng="9127668" swAng="1087661"/>
            </a:path>
          </a:pathLst>
        </a:custGeom>
        <a:noFill/>
        <a:ln w="9525" cap="flat" cmpd="sng" algn="ctr">
          <a:solidFill>
            <a:schemeClr val="accent5">
              <a:hueOff val="4217340"/>
              <a:satOff val="-38026"/>
              <a:lumOff val="102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46FE-036E-4796-B891-7C841B59628C}">
      <dsp:nvSpPr>
        <dsp:cNvPr id="0" name=""/>
        <dsp:cNvSpPr/>
      </dsp:nvSpPr>
      <dsp:spPr>
        <a:xfrm>
          <a:off x="811261" y="1025756"/>
          <a:ext cx="1839699" cy="1490078"/>
        </a:xfrm>
        <a:prstGeom prst="roundRect">
          <a:avLst/>
        </a:prstGeom>
        <a:solidFill>
          <a:schemeClr val="accent5">
            <a:hueOff val="5623120"/>
            <a:satOff val="-50702"/>
            <a:lumOff val="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Gesundheit und </a:t>
          </a:r>
          <a:r>
            <a:rPr lang="en-US" sz="1700" kern="1200" dirty="0" err="1" smtClean="0"/>
            <a:t>Medizin</a:t>
          </a:r>
          <a:endParaRPr lang="en-US" sz="1700" kern="1200" dirty="0"/>
        </a:p>
      </dsp:txBody>
      <dsp:txXfrm>
        <a:off x="884001" y="1098496"/>
        <a:ext cx="1694219" cy="1344598"/>
      </dsp:txXfrm>
    </dsp:sp>
    <dsp:sp modelId="{45FCDD0E-E3DE-43C5-BF62-33A7DFFD924C}">
      <dsp:nvSpPr>
        <dsp:cNvPr id="0" name=""/>
        <dsp:cNvSpPr/>
      </dsp:nvSpPr>
      <dsp:spPr>
        <a:xfrm>
          <a:off x="1636438" y="434208"/>
          <a:ext cx="3868654" cy="3868654"/>
        </a:xfrm>
        <a:custGeom>
          <a:avLst/>
          <a:gdLst/>
          <a:ahLst/>
          <a:cxnLst/>
          <a:rect l="0" t="0" r="0" b="0"/>
          <a:pathLst>
            <a:path>
              <a:moveTo>
                <a:pt x="545491" y="587940"/>
              </a:moveTo>
              <a:arcTo wR="1934327" hR="1934327" stAng="13446652" swAng="876402"/>
            </a:path>
          </a:pathLst>
        </a:custGeom>
        <a:noFill/>
        <a:ln w="9525" cap="flat" cmpd="sng" algn="ctr">
          <a:solidFill>
            <a:schemeClr val="accent5">
              <a:hueOff val="5623120"/>
              <a:satOff val="-50702"/>
              <a:lumOff val="1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72" cy="49371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02" y="3"/>
            <a:ext cx="2945072" cy="49371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B71702-25AC-47CF-B6A8-6D5D80DC420B}" type="datetimeFigureOut">
              <a:rPr lang="de-DE"/>
              <a:pPr>
                <a:defRPr/>
              </a:pPr>
              <a:t>24.08.2018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8C74B-F301-447F-B98D-D1134C4F26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83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72" cy="49371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02" y="3"/>
            <a:ext cx="2945072" cy="49371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ACC74B-6BBC-4238-A9CB-0D4E2F844FDE}" type="datetimeFigureOut">
              <a:rPr lang="de-DE"/>
              <a:pPr>
                <a:defRPr/>
              </a:pPr>
              <a:t>24.08.2018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2" tIns="47256" rIns="94512" bIns="47256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3" y="4689484"/>
            <a:ext cx="5437179" cy="4443413"/>
          </a:xfrm>
          <a:prstGeom prst="rect">
            <a:avLst/>
          </a:prstGeom>
        </p:spPr>
        <p:txBody>
          <a:bodyPr vert="horz" lIns="94512" tIns="47256" rIns="94512" bIns="47256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9E086-4E88-46C2-9839-D3774F3124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02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2AABCE-08C3-4896-85C8-6968B1AE66A9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4B6AE-B28D-4BDA-947B-149853474E1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7AA23-20AA-4682-8D05-2B162AF3AD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9561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4B6AE-B28D-4BDA-947B-149853474E1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6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18ABD4-78FD-440C-8B67-3399511C96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20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18ABD4-78FD-440C-8B67-3399511C96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8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79512" y="1440000"/>
            <a:ext cx="7380000" cy="4860000"/>
          </a:xfrm>
          <a:solidFill>
            <a:srgbClr val="D8D8D8"/>
          </a:solidFill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Bitte hier den Titel der Präsentation eingeben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61A6D1-2D62-4E29-BA3F-C60A4FE0C74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6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7416824" cy="1800000"/>
          </a:xfrm>
          <a:prstGeom prst="rect">
            <a:avLst/>
          </a:prstGeom>
          <a:solidFill>
            <a:srgbClr val="E8C425"/>
          </a:solidFill>
        </p:spPr>
        <p:txBody>
          <a:bodyPr lIns="108000" tIns="108000" rIns="108000" anchor="ctr">
            <a:normAutofit/>
          </a:bodyPr>
          <a:lstStyle>
            <a:lvl1pPr algn="l">
              <a:defRPr sz="25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AC7ADD-8844-477B-B922-33031C08E7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800000"/>
            <a:ext cx="7380000" cy="45093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B52C3-0591-40D0-ABD9-C443DBB252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73800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5EA763-ED36-403E-A7EF-3DD19EC5AA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57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615D8-2443-439F-AB91-7E3CFB5696A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5B049-8F1B-4BC0-AE1A-3DDED8901D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A6C19E-924C-4486-A462-207969A52F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9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12ADFE-A94E-418A-B91E-9CD2F77E596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7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51520" y="1656000"/>
            <a:ext cx="7560360" cy="4320000"/>
          </a:xfrm>
          <a:ln w="127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 sz="21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1519" y="1080000"/>
            <a:ext cx="7560000" cy="540000"/>
          </a:xfr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251520" y="0"/>
            <a:ext cx="7560000" cy="1080000"/>
          </a:xfrm>
          <a:prstGeom prst="rect">
            <a:avLst/>
          </a:prstGeom>
        </p:spPr>
        <p:txBody>
          <a:bodyPr lIns="108000" tIns="108000" rIns="108000" bIns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Tamara Zieschang: Gesundes Führen – Gesundes Arbeiten, Gesundheitstag im Ministerium für Wissenschaft und Wirtschaft, 10.10.2013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B0A9-A361-4520-BB64-2F29E74718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07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79512" y="1440000"/>
            <a:ext cx="7380000" cy="4860000"/>
          </a:xfrm>
          <a:solidFill>
            <a:srgbClr val="D8D8D8"/>
          </a:solidFill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61A6D1-2D62-4E29-BA3F-C60A4FE0C7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13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wrap="square" lIns="180000" tIns="180000" r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Referat</a:t>
            </a:r>
            <a:br>
              <a:rPr lang="de-DE" dirty="0" smtClean="0"/>
            </a:br>
            <a:r>
              <a:rPr lang="de-DE" dirty="0" smtClean="0"/>
              <a:t>Ministerium für Wissenschaft und Wirtschaft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98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440000"/>
            <a:ext cx="7380000" cy="4860000"/>
          </a:xfrm>
          <a:solidFill>
            <a:srgbClr val="D8D8D8"/>
          </a:solidFill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TOP1</a:t>
            </a:r>
          </a:p>
          <a:p>
            <a:pPr lvl="0"/>
            <a:r>
              <a:rPr lang="de-DE" dirty="0" smtClean="0"/>
              <a:t>TOP2</a:t>
            </a:r>
          </a:p>
          <a:p>
            <a:pPr lvl="0"/>
            <a:r>
              <a:rPr lang="de-DE" dirty="0" smtClean="0"/>
              <a:t>TOP3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rtlCol="0" anchor="b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Agenda durch Klicken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988840"/>
            <a:ext cx="7416824" cy="1800000"/>
          </a:xfrm>
          <a:prstGeom prst="rect">
            <a:avLst/>
          </a:prstGeom>
          <a:solidFill>
            <a:srgbClr val="E8C425"/>
          </a:solidFill>
        </p:spPr>
        <p:txBody>
          <a:bodyPr wrap="square" lIns="108000" tIns="108000" rIns="108000" bIns="108000" anchor="ctr" anchorCtr="0">
            <a:normAutofit/>
          </a:bodyPr>
          <a:lstStyle>
            <a:lvl1pPr algn="l">
              <a:defRPr sz="25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1. TOP durch Klicken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4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800000"/>
            <a:ext cx="7380000" cy="45093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60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73800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8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Optional Untertitel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88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wrap="square" lIns="180000" tIns="180000" r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Schluss-/Dankesformel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Bitte hier den Titel der Präsentation eingeben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Referat</a:t>
            </a:r>
            <a:br>
              <a:rPr lang="de-DE" dirty="0" smtClean="0"/>
            </a:br>
            <a:r>
              <a:rPr lang="de-DE" dirty="0" smtClean="0"/>
              <a:t>Telefon</a:t>
            </a:r>
          </a:p>
          <a:p>
            <a:pPr lvl="0"/>
            <a:r>
              <a:rPr lang="de-DE" dirty="0" smtClean="0"/>
              <a:t>E-Mail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71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18ABD4-78FD-440C-8B67-3399511C96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7416824" cy="1800000"/>
          </a:xfrm>
          <a:prstGeom prst="rect">
            <a:avLst/>
          </a:prstGeom>
          <a:solidFill>
            <a:srgbClr val="E8C425"/>
          </a:solidFill>
        </p:spPr>
        <p:txBody>
          <a:bodyPr lIns="108000" tIns="108000" rIns="108000" anchor="ctr">
            <a:normAutofit/>
          </a:bodyPr>
          <a:lstStyle>
            <a:lvl1pPr algn="l">
              <a:defRPr sz="25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AC7ADD-8844-477B-B922-33031C08E7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91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79512" y="1440000"/>
            <a:ext cx="7380000" cy="4860000"/>
          </a:xfrm>
          <a:solidFill>
            <a:srgbClr val="D8D8D8"/>
          </a:solidFill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61A6D1-2D62-4E29-BA3F-C60A4FE0C74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7416824" cy="1800000"/>
          </a:xfrm>
          <a:prstGeom prst="rect">
            <a:avLst/>
          </a:prstGeom>
          <a:solidFill>
            <a:srgbClr val="E8C425"/>
          </a:solidFill>
        </p:spPr>
        <p:txBody>
          <a:bodyPr lIns="108000" tIns="108000" rIns="108000" anchor="ctr">
            <a:normAutofit/>
          </a:bodyPr>
          <a:lstStyle>
            <a:lvl1pPr algn="l">
              <a:defRPr sz="25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AC7ADD-8844-477B-B922-33031C08E7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36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800000"/>
            <a:ext cx="7380000" cy="45093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B52C3-0591-40D0-ABD9-C443DBB252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73800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5EA763-ED36-403E-A7EF-3DD19EC5AA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2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615D8-2443-439F-AB91-7E3CFB5696A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8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5B049-8F1B-4BC0-AE1A-3DDED8901D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6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A6C19E-924C-4486-A462-207969A52F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60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Bitte hier den Titel der Präsentation eingeben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12ADFE-A94E-418A-B91E-9CD2F77E596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800000"/>
            <a:ext cx="7380000" cy="45093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B52C3-0591-40D0-ABD9-C443DBB252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00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73800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5EA763-ED36-403E-A7EF-3DD19EC5AA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87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au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615D8-2443-439F-AB91-7E3CFB5696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7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eiß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512" y="1207596"/>
            <a:ext cx="7380000" cy="540000"/>
          </a:xfrm>
          <a:noFill/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79512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spcCol="0"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3955827" y="1772816"/>
            <a:ext cx="3600400" cy="4536504"/>
          </a:xfr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5B049-8F1B-4BC0-AE1A-3DDED8901D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A6C19E-924C-4486-A462-207969A52F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52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512" y="1440000"/>
            <a:ext cx="7380000" cy="2160000"/>
          </a:xfrm>
          <a:prstGeom prst="rect">
            <a:avLst/>
          </a:prstGeom>
          <a:solidFill>
            <a:srgbClr val="E8C425"/>
          </a:solidFill>
        </p:spPr>
        <p:txBody>
          <a:bodyPr lIns="180000" bIns="180000" anchor="ctr">
            <a:normAutofit/>
          </a:bodyPr>
          <a:lstStyle>
            <a:lvl1pPr algn="l">
              <a:lnSpc>
                <a:spcPct val="100000"/>
              </a:lnSpc>
              <a:defRPr sz="3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79512" y="3789040"/>
            <a:ext cx="7380000" cy="16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12ADFE-A94E-418A-B91E-9CD2F77E59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2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439863"/>
            <a:ext cx="7380287" cy="4860925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-11113" y="6497638"/>
            <a:ext cx="9155113" cy="0"/>
          </a:xfrm>
          <a:prstGeom prst="line">
            <a:avLst/>
          </a:prstGeom>
          <a:ln w="12700">
            <a:solidFill>
              <a:srgbClr val="E8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elplatzhalter 14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73802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" rIns="18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97650"/>
            <a:ext cx="7416800" cy="261938"/>
          </a:xfrm>
          <a:prstGeom prst="rect">
            <a:avLst/>
          </a:prstGeom>
        </p:spPr>
        <p:txBody>
          <a:bodyPr vert="horz" lIns="0" tIns="72000" rIns="180000" bIns="72000" rtlCol="0" anchor="b" anchorCtr="0">
            <a:noAutofit/>
          </a:bodyPr>
          <a:lstStyle>
            <a:lvl1pPr algn="l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05725" y="6597650"/>
            <a:ext cx="1439863" cy="260350"/>
          </a:xfrm>
          <a:prstGeom prst="rect">
            <a:avLst/>
          </a:prstGeom>
          <a:noFill/>
        </p:spPr>
        <p:txBody>
          <a:bodyPr vert="horz" lIns="180000" tIns="72000" rIns="180000" bIns="7200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060ED-614A-4E0C-8EAA-86C520F05D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430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439863"/>
            <a:ext cx="7380287" cy="4860925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-11113" y="6497638"/>
            <a:ext cx="9155113" cy="0"/>
          </a:xfrm>
          <a:prstGeom prst="line">
            <a:avLst/>
          </a:prstGeom>
          <a:ln w="12700">
            <a:solidFill>
              <a:srgbClr val="E8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elplatzhalter 14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73802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" rIns="18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97650"/>
            <a:ext cx="7416800" cy="261938"/>
          </a:xfrm>
          <a:prstGeom prst="rect">
            <a:avLst/>
          </a:prstGeom>
        </p:spPr>
        <p:txBody>
          <a:bodyPr vert="horz" lIns="0" tIns="72000" rIns="180000" bIns="72000" rtlCol="0" anchor="b" anchorCtr="0">
            <a:noAutofit/>
          </a:bodyPr>
          <a:lstStyle>
            <a:lvl1pPr algn="l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Bitte hier den Titel der Präsentation eingeben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05725" y="6597650"/>
            <a:ext cx="1439863" cy="260350"/>
          </a:xfrm>
          <a:prstGeom prst="rect">
            <a:avLst/>
          </a:prstGeom>
          <a:noFill/>
        </p:spPr>
        <p:txBody>
          <a:bodyPr vert="horz" lIns="180000" tIns="72000" rIns="180000" bIns="7200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060ED-614A-4E0C-8EAA-86C520F05D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430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440187"/>
            <a:ext cx="7380000" cy="4860000"/>
          </a:xfrm>
          <a:prstGeom prst="rect">
            <a:avLst/>
          </a:prstGeom>
          <a:solidFill>
            <a:srgbClr val="D8D8D8"/>
          </a:solidFill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-11416" y="6497232"/>
            <a:ext cx="9155416" cy="0"/>
          </a:xfrm>
          <a:prstGeom prst="line">
            <a:avLst/>
          </a:prstGeom>
          <a:ln w="12700">
            <a:solidFill>
              <a:srgbClr val="E8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14"/>
          <p:cNvSpPr>
            <a:spLocks noGrp="1"/>
          </p:cNvSpPr>
          <p:nvPr>
            <p:ph type="title"/>
          </p:nvPr>
        </p:nvSpPr>
        <p:spPr>
          <a:xfrm>
            <a:off x="179512" y="0"/>
            <a:ext cx="7380000" cy="1260000"/>
          </a:xfrm>
          <a:prstGeom prst="rect">
            <a:avLst/>
          </a:prstGeom>
        </p:spPr>
        <p:txBody>
          <a:bodyPr vert="horz" lIns="0" tIns="180000" rIns="180000" bIns="108000" numCol="1" spcCol="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512" y="6597351"/>
            <a:ext cx="7416000" cy="262889"/>
          </a:xfrm>
          <a:prstGeom prst="rect">
            <a:avLst/>
          </a:prstGeom>
        </p:spPr>
        <p:txBody>
          <a:bodyPr vert="horz" lIns="0" tIns="72000" rIns="180000" bIns="72000" rtlCol="0" anchor="b" anchorCtr="0">
            <a:noAutofit/>
          </a:bodyPr>
          <a:lstStyle>
            <a:lvl1pPr algn="l">
              <a:lnSpc>
                <a:spcPts val="900"/>
              </a:lnSpc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Bitte hier den Titel der Präsentation eingeben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06030" y="6597352"/>
            <a:ext cx="1440000" cy="260648"/>
          </a:xfrm>
          <a:prstGeom prst="rect">
            <a:avLst/>
          </a:prstGeom>
          <a:noFill/>
        </p:spPr>
        <p:txBody>
          <a:bodyPr vert="horz" lIns="180000" tIns="72000" rIns="180000" bIns="72000" rtlCol="0" anchor="b" anchorCtr="0"/>
          <a:lstStyle>
            <a:lvl1pPr algn="ct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CC3D83-ACFD-4725-9740-03A4CAB21D99}" type="slidenum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43600" cy="14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439863"/>
            <a:ext cx="7380287" cy="4860925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-11113" y="6497638"/>
            <a:ext cx="9155113" cy="0"/>
          </a:xfrm>
          <a:prstGeom prst="line">
            <a:avLst/>
          </a:prstGeom>
          <a:ln w="12700">
            <a:solidFill>
              <a:srgbClr val="E8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elplatzhalter 14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73802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" rIns="180000" bIns="10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97650"/>
            <a:ext cx="7416800" cy="261938"/>
          </a:xfrm>
          <a:prstGeom prst="rect">
            <a:avLst/>
          </a:prstGeom>
        </p:spPr>
        <p:txBody>
          <a:bodyPr vert="horz" lIns="0" tIns="72000" rIns="180000" bIns="72000" rtlCol="0" anchor="b" anchorCtr="0">
            <a:noAutofit/>
          </a:bodyPr>
          <a:lstStyle>
            <a:lvl1pPr algn="l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Bitte hier den Titel der Präsentation eingeben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05725" y="6597650"/>
            <a:ext cx="1439863" cy="260350"/>
          </a:xfrm>
          <a:prstGeom prst="rect">
            <a:avLst/>
          </a:prstGeom>
          <a:noFill/>
        </p:spPr>
        <p:txBody>
          <a:bodyPr vert="horz" lIns="180000" tIns="72000" rIns="180000" bIns="7200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060ED-614A-4E0C-8EAA-86C520F05D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430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88" y="836712"/>
            <a:ext cx="7380287" cy="2231926"/>
          </a:xfrm>
        </p:spPr>
        <p:txBody>
          <a:bodyPr spcCol="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200" dirty="0" smtClean="0"/>
              <a:t>Unternehmertreff Westliche Börde</a:t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700" dirty="0" smtClean="0"/>
              <a:t>Sachsen-Anhalt – ein leistungsstarker Wirtschafts- und Wissenschaftsstandort</a:t>
            </a:r>
            <a:endParaRPr lang="de-DE" sz="2200" dirty="0"/>
          </a:p>
        </p:txBody>
      </p:sp>
      <p:sp>
        <p:nvSpPr>
          <p:cNvPr id="1331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79388" y="3789363"/>
            <a:ext cx="7380287" cy="16192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de-DE" dirty="0"/>
              <a:t>Dr. Jürgen Ude</a:t>
            </a:r>
            <a:br>
              <a:rPr lang="de-DE" dirty="0"/>
            </a:br>
            <a:r>
              <a:rPr lang="de-DE" dirty="0"/>
              <a:t>Staatssekretär im</a:t>
            </a:r>
            <a:br>
              <a:rPr lang="de-DE" dirty="0"/>
            </a:br>
            <a:r>
              <a:rPr lang="de-DE" dirty="0"/>
              <a:t>Ministerium für Wirtschaft, Wissenschaft und Digitalisierung des Landes Sachsen-Anhalt</a:t>
            </a:r>
            <a:br>
              <a:rPr lang="de-DE" dirty="0"/>
            </a:br>
            <a:r>
              <a:rPr lang="de-DE" dirty="0" err="1" smtClean="0"/>
              <a:t>Wulferstedt</a:t>
            </a:r>
            <a:r>
              <a:rPr lang="de-DE" dirty="0" smtClean="0"/>
              <a:t>, den 24. August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8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179512" y="1844824"/>
            <a:ext cx="7416824" cy="4464496"/>
          </a:xfrm>
          <a:noFill/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de-DE" sz="2900" b="1" dirty="0" smtClean="0"/>
              <a:t>Meistergründungsprämie</a:t>
            </a:r>
            <a:r>
              <a:rPr lang="de-DE" sz="2900" dirty="0" smtClean="0"/>
              <a:t> im Handwerk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900" dirty="0"/>
              <a:t>Förderung </a:t>
            </a:r>
            <a:r>
              <a:rPr lang="de-DE" sz="2900" dirty="0" smtClean="0"/>
              <a:t>der erstmaligen </a:t>
            </a:r>
            <a:r>
              <a:rPr lang="de-DE" sz="2900" dirty="0"/>
              <a:t>Neugründung oder </a:t>
            </a:r>
            <a:r>
              <a:rPr lang="de-DE" sz="2900" dirty="0" smtClean="0"/>
              <a:t>Übernahme durch Handwerksmeister/Innen mit </a:t>
            </a:r>
            <a:r>
              <a:rPr lang="de-DE" sz="2900" b="1" dirty="0" smtClean="0"/>
              <a:t>10.000 Euro Zuschuss</a:t>
            </a:r>
            <a:r>
              <a:rPr lang="de-DE" sz="2900" dirty="0" smtClean="0"/>
              <a:t> bei einer Investitionssumme von mindestens 15.000 Euro</a:t>
            </a:r>
            <a:endParaRPr lang="de-DE" sz="2900" b="1" dirty="0" smtClean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900" dirty="0" smtClean="0"/>
              <a:t>Programmlaufzeit 2017-2021, Budget: insgesamt </a:t>
            </a:r>
            <a:r>
              <a:rPr lang="de-DE" sz="2900" b="1" dirty="0" smtClean="0"/>
              <a:t>2,625 Mio. Euro </a:t>
            </a:r>
            <a:r>
              <a:rPr lang="de-DE" sz="2900" dirty="0"/>
              <a:t>für </a:t>
            </a:r>
            <a:r>
              <a:rPr lang="de-DE" sz="2900" b="1" dirty="0"/>
              <a:t>2017/2018</a:t>
            </a:r>
            <a:r>
              <a:rPr lang="de-DE" sz="2900" dirty="0"/>
              <a:t> Landesmittel, </a:t>
            </a:r>
            <a:r>
              <a:rPr lang="de-DE" sz="2900" dirty="0" smtClean="0"/>
              <a:t>ab 2019 EFRE- und Landesmittel</a:t>
            </a:r>
          </a:p>
          <a:p>
            <a:pPr>
              <a:spcAft>
                <a:spcPts val="1200"/>
              </a:spcAft>
              <a:buFont typeface="+mj-lt"/>
              <a:buAutoNum type="arabicPeriod" startAt="2"/>
            </a:pPr>
            <a:r>
              <a:rPr lang="de-DE" sz="2900" b="1" dirty="0" smtClean="0"/>
              <a:t>IB-Nachfolgedarlehen</a:t>
            </a:r>
            <a:r>
              <a:rPr lang="de-DE" sz="2900" dirty="0" smtClean="0"/>
              <a:t> (Teil des KMU-Folgefonds)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900" dirty="0" smtClean="0"/>
              <a:t>Finanzierung von Unternehmensnachfolgen mit langfristigen Darlehen zwischen 25.000 Euro und 3 Mio. Euro</a:t>
            </a:r>
          </a:p>
          <a:p>
            <a:pPr>
              <a:spcAft>
                <a:spcPts val="600"/>
              </a:spcAft>
              <a:buFont typeface="+mj-lt"/>
              <a:buAutoNum type="arabicPeriod" startAt="3"/>
            </a:pPr>
            <a:r>
              <a:rPr lang="de-DE" sz="2900" b="1" dirty="0" smtClean="0"/>
              <a:t>Paketlösung für Unternehmensnachfolgen aus Darlehen</a:t>
            </a:r>
            <a:r>
              <a:rPr lang="de-DE" sz="2900" b="1" dirty="0"/>
              <a:t>,</a:t>
            </a:r>
            <a:r>
              <a:rPr lang="de-DE" sz="2900" b="1" dirty="0" smtClean="0"/>
              <a:t> Beteiligungen oder Bürgschaften</a:t>
            </a:r>
            <a:endParaRPr lang="de-DE" sz="2900" b="1" dirty="0"/>
          </a:p>
          <a:p>
            <a:pPr>
              <a:spcAft>
                <a:spcPts val="600"/>
              </a:spcAft>
              <a:buFont typeface="+mj-lt"/>
              <a:buAutoNum type="arabicPeriod" startAt="3"/>
            </a:pPr>
            <a:endParaRPr lang="de-DE" sz="1700" dirty="0" smtClean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11907" y="476672"/>
            <a:ext cx="7384429" cy="648072"/>
          </a:xfrm>
          <a:prstGeom prst="rect">
            <a:avLst/>
          </a:prstGeom>
          <a:solidFill>
            <a:srgbClr val="EDD055"/>
          </a:solidFill>
        </p:spPr>
        <p:txBody>
          <a:bodyPr vert="horz" lIns="0" tIns="0" rIns="180000" bIns="180000" rtlCol="0" anchor="b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de-DE" sz="2600" b="1" i="0" dirty="0" smtClean="0"/>
          </a:p>
          <a:p>
            <a:pPr>
              <a:spcBef>
                <a:spcPts val="600"/>
              </a:spcBef>
            </a:pPr>
            <a:r>
              <a:rPr lang="de-DE" sz="8000" b="1" i="0" dirty="0" smtClean="0"/>
              <a:t>  Gründungen und Unternehmensnachfolgen</a:t>
            </a:r>
            <a:endParaRPr lang="de-DE" sz="8000" b="1" i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4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179388" y="620713"/>
            <a:ext cx="7416800" cy="863600"/>
          </a:xfrm>
        </p:spPr>
        <p:txBody>
          <a:bodyPr>
            <a:normAutofit/>
          </a:bodyPr>
          <a:lstStyle/>
          <a:p>
            <a:r>
              <a:rPr lang="de-DE" altLang="de-DE" sz="2400" dirty="0" smtClean="0"/>
              <a:t>Innovationsförderung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D1D997B-EEA7-4B87-A691-7E626666A5D7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0825" y="1628775"/>
            <a:ext cx="7345363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Richtlinien 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zur </a:t>
            </a: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Förderung von Einzel-, Gemeinschafts- und Verbundprojekten im Forschungs-, Entwicklungs- und Innovationsbereich (FuE-Projektförderung</a:t>
            </a:r>
            <a:r>
              <a:rPr lang="de-DE" altLang="de-DE" sz="1900" b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1"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Verbesserung der FuE-Projektförderung seit 01.01.2018: </a:t>
            </a:r>
          </a:p>
          <a:p>
            <a:pPr marL="742950" lvl="1" indent="-285750">
              <a:buFontTx/>
              <a:buChar char="-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Aufnahme 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einer </a:t>
            </a: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Sachausgabenpauschale</a:t>
            </a:r>
          </a:p>
          <a:p>
            <a:pPr marL="742950" lvl="1" indent="-285750">
              <a:buFontTx/>
              <a:buChar char="-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Förderung von Pilotprojekten, Pilotlinien, Prototypen (AfA während der Projektlaufzeit)</a:t>
            </a:r>
          </a:p>
          <a:p>
            <a:pPr marL="742950" lvl="1" indent="-285750">
              <a:buFontTx/>
              <a:buChar char="-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Erweiterung 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des Förderbereiches um Prozess- und </a:t>
            </a:r>
            <a:r>
              <a:rPr lang="de-DE" altLang="de-DE" sz="2000" dirty="0" smtClean="0">
                <a:solidFill>
                  <a:srgbClr val="000000"/>
                </a:solidFill>
                <a:latin typeface="+mn-lt"/>
              </a:rPr>
              <a:t>Organisationsinnovationen, für Digitalisierungsprojekte besonders geeignet</a:t>
            </a:r>
          </a:p>
          <a:p>
            <a:pPr lvl="1">
              <a:defRPr/>
            </a:pPr>
            <a:endParaRPr lang="de-DE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de-DE" altLang="de-DE" sz="19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de-DE" altLang="de-DE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179388" y="620713"/>
            <a:ext cx="7416800" cy="863600"/>
          </a:xfrm>
        </p:spPr>
        <p:txBody>
          <a:bodyPr>
            <a:normAutofit/>
          </a:bodyPr>
          <a:lstStyle/>
          <a:p>
            <a:r>
              <a:rPr lang="de-DE" altLang="de-DE" sz="2400" dirty="0" smtClean="0"/>
              <a:t>Innovationsförderung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D1D997B-EEA7-4B87-A691-7E626666A5D7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0825" y="1628775"/>
            <a:ext cx="7345363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de-DE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900" dirty="0">
                <a:solidFill>
                  <a:srgbClr val="000000"/>
                </a:solidFill>
              </a:rPr>
              <a:t>Richtlinien zur </a:t>
            </a:r>
            <a:r>
              <a:rPr lang="de-DE" altLang="de-DE" sz="1900" b="1" dirty="0">
                <a:solidFill>
                  <a:srgbClr val="000000"/>
                </a:solidFill>
              </a:rPr>
              <a:t>Förderung von Projekten des Wissens- und Technologietransfers  (WTT</a:t>
            </a:r>
            <a:r>
              <a:rPr lang="de-DE" altLang="de-DE" sz="1900" b="1" dirty="0" smtClean="0">
                <a:solidFill>
                  <a:srgbClr val="000000"/>
                </a:solidFill>
              </a:rPr>
              <a:t>)</a:t>
            </a:r>
            <a:br>
              <a:rPr lang="de-DE" altLang="de-DE" sz="1900" b="1" dirty="0" smtClean="0">
                <a:solidFill>
                  <a:srgbClr val="000000"/>
                </a:solidFill>
              </a:rPr>
            </a:br>
            <a:endParaRPr lang="de-DE" altLang="de-DE" sz="19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900" dirty="0">
                <a:solidFill>
                  <a:srgbClr val="000000"/>
                </a:solidFill>
                <a:sym typeface="Wingdings" pitchFamily="2" charset="2"/>
              </a:rPr>
              <a:t>Richtlinien zur </a:t>
            </a:r>
            <a:r>
              <a:rPr lang="de-DE" altLang="de-DE" sz="1900" b="1" dirty="0">
                <a:solidFill>
                  <a:srgbClr val="000000"/>
                </a:solidFill>
                <a:sym typeface="Wingdings" pitchFamily="2" charset="2"/>
              </a:rPr>
              <a:t>Förderung von </a:t>
            </a:r>
            <a:r>
              <a:rPr lang="de-DE" altLang="de-DE" sz="1900" b="1" dirty="0" smtClean="0">
                <a:solidFill>
                  <a:srgbClr val="000000"/>
                </a:solidFill>
                <a:sym typeface="Wingdings" pitchFamily="2" charset="2"/>
              </a:rPr>
              <a:t>Innovationsassistenten</a:t>
            </a:r>
            <a:br>
              <a:rPr lang="de-DE" altLang="de-DE" sz="1900" b="1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de-DE" altLang="de-DE" sz="1900" b="1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1900" dirty="0">
                <a:solidFill>
                  <a:srgbClr val="000000"/>
                </a:solidFill>
              </a:rPr>
              <a:t>Richtlinien zur </a:t>
            </a:r>
            <a:r>
              <a:rPr lang="de-DE" altLang="de-DE" sz="1900" b="1" dirty="0">
                <a:solidFill>
                  <a:srgbClr val="000000"/>
                </a:solidFill>
              </a:rPr>
              <a:t>Förderung von Investitionen in gemeinnützigen wirtschaftsnahen anwendungsorientierten Forschungseinrichtungen</a:t>
            </a:r>
          </a:p>
          <a:p>
            <a:pPr marL="342900" indent="-342900">
              <a:buFont typeface="Symbol" panose="05050102010706020507" pitchFamily="18" charset="2"/>
              <a:buChar char="-"/>
              <a:defRPr/>
            </a:pPr>
            <a:endParaRPr lang="de-DE" altLang="de-DE" sz="19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de-DE" altLang="de-DE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7D5081-5E61-4753-9AEC-00201BE9D8C8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11138" y="620713"/>
            <a:ext cx="7385050" cy="647700"/>
          </a:xfrm>
          <a:prstGeom prst="rect">
            <a:avLst/>
          </a:prstGeom>
          <a:solidFill>
            <a:srgbClr val="E8C425"/>
          </a:solidFill>
        </p:spPr>
        <p:txBody>
          <a:bodyPr lIns="0" tIns="0" rIns="180000" bIns="1800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sz="2400" b="1" i="0" dirty="0" smtClean="0"/>
              <a:t>Wissenstransfer</a:t>
            </a:r>
          </a:p>
        </p:txBody>
      </p:sp>
      <p:sp>
        <p:nvSpPr>
          <p:cNvPr id="3277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79388" y="1208088"/>
            <a:ext cx="7380287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</a:extLst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de-DE" altLang="de-DE" dirty="0" smtClean="0"/>
              <a:t> </a:t>
            </a:r>
          </a:p>
        </p:txBody>
      </p:sp>
      <p:sp>
        <p:nvSpPr>
          <p:cNvPr id="32773" name="Inhaltsplatzhalter 4"/>
          <p:cNvSpPr>
            <a:spLocks noGrp="1"/>
          </p:cNvSpPr>
          <p:nvPr>
            <p:ph sz="quarter" idx="14"/>
          </p:nvPr>
        </p:nvSpPr>
        <p:spPr>
          <a:xfrm>
            <a:off x="179388" y="1800225"/>
            <a:ext cx="7380287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</a:extLst>
        </p:spPr>
        <p:txBody>
          <a:bodyPr/>
          <a:lstStyle/>
          <a:p>
            <a:pPr marL="0" lvl="1" indent="0" eaLnBrk="1" hangingPunct="1">
              <a:buFont typeface="Arial" pitchFamily="34" charset="0"/>
              <a:buNone/>
            </a:pPr>
            <a:r>
              <a:rPr lang="de-DE" altLang="de-DE" sz="2000" dirty="0" smtClean="0"/>
              <a:t>Verknüpfung der Förderung von Forschung und Entwicklung mit Stärkung der regionalen Wirtschaft:</a:t>
            </a:r>
          </a:p>
          <a:p>
            <a:pPr marL="0" lvl="1" indent="0" eaLnBrk="1" hangingPunct="1">
              <a:buFont typeface="Arial" pitchFamily="34" charset="0"/>
              <a:buNone/>
            </a:pPr>
            <a:endParaRPr lang="de-DE" alt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altLang="de-DE" sz="2000" dirty="0"/>
              <a:t>Kompetenznetzwerk für angewandte und transferorientierte Forschung (</a:t>
            </a:r>
            <a:r>
              <a:rPr lang="de-DE" altLang="de-DE" sz="2000" b="1" dirty="0"/>
              <a:t>KAT</a:t>
            </a:r>
            <a:r>
              <a:rPr lang="de-DE" altLang="de-DE" sz="2000" dirty="0" smtClean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b="1" dirty="0" smtClean="0"/>
              <a:t>Transfer</a:t>
            </a:r>
            <a:r>
              <a:rPr lang="de-DE" altLang="de-DE" sz="2000" dirty="0" smtClean="0"/>
              <a:t>gutscheine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2000" b="1" dirty="0"/>
              <a:t>ego</a:t>
            </a:r>
            <a:r>
              <a:rPr lang="de-DE" altLang="de-DE" sz="2000" dirty="0"/>
              <a:t> Inkubator und </a:t>
            </a:r>
            <a:r>
              <a:rPr lang="de-DE" altLang="de-DE" sz="2000" dirty="0" smtClean="0"/>
              <a:t>Transfer</a:t>
            </a: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 smtClean="0"/>
              <a:t>Programme Wissens- und Technologietransfer (WTT)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 smtClean="0"/>
              <a:t>Wissenstransfer über Köpfe durch Innovationsassistent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Vernetzung von Wirtschaft und </a:t>
            </a:r>
            <a:r>
              <a:rPr lang="de-DE" dirty="0" smtClean="0"/>
              <a:t>Wissenschaft</a:t>
            </a:r>
            <a:br>
              <a:rPr lang="de-DE" dirty="0" smtClean="0"/>
            </a:br>
            <a:r>
              <a:rPr lang="de-DE" dirty="0" smtClean="0"/>
              <a:t>Regionale Innovationsstrategie - </a:t>
            </a:r>
            <a:r>
              <a:rPr lang="de-DE" dirty="0" smtClean="0"/>
              <a:t>RIS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C7ADD-8844-477B-B922-33031C08E79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79388" y="1700213"/>
            <a:ext cx="7416800" cy="4600575"/>
          </a:xfrm>
          <a:noFill/>
        </p:spPr>
        <p:txBody>
          <a:bodyPr rtlCol="0">
            <a:no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600" b="1" dirty="0" smtClean="0">
              <a:latin typeface="+mn-lt"/>
              <a:cs typeface="Tahoma" panose="020B0604030504040204" pitchFamily="34" charset="0"/>
            </a:endParaRP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Unternehmensansiedlungen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, Unternehmenswachstum </a:t>
            </a:r>
            <a:r>
              <a:rPr lang="de-DE" altLang="de-DE" sz="2000" dirty="0">
                <a:latin typeface="+mj-lt"/>
                <a:cs typeface="Tahoma" panose="020B0604030504040204" pitchFamily="34" charset="0"/>
              </a:rPr>
              <a:t>und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Existenzgründungen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unterstützen</a:t>
            </a: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altLang="de-DE" sz="2000" dirty="0">
              <a:latin typeface="+mj-lt"/>
              <a:cs typeface="Tahoma" panose="020B0604030504040204" pitchFamily="34" charset="0"/>
            </a:endParaRP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Investitions- und Innovationsförderung im </a:t>
            </a:r>
            <a:r>
              <a:rPr lang="de-DE" altLang="de-DE" sz="2000" dirty="0">
                <a:latin typeface="+mj-lt"/>
                <a:cs typeface="Tahoma" panose="020B0604030504040204" pitchFamily="34" charset="0"/>
              </a:rPr>
              <a:t>Rahmen der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regionalen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Wirtschaftsförderung</a:t>
            </a: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altLang="de-DE" sz="2000" dirty="0">
              <a:latin typeface="+mj-lt"/>
              <a:cs typeface="Tahoma" panose="020B0604030504040204" pitchFamily="34" charset="0"/>
            </a:endParaRP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latin typeface="+mj-lt"/>
                <a:cs typeface="Tahoma" panose="020B0604030504040204" pitchFamily="34" charset="0"/>
              </a:rPr>
              <a:t>finanzielle Unterstützung von Existenzgründern und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bestehenden </a:t>
            </a: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Unternehmen</a:t>
            </a: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altLang="de-DE" sz="2000" dirty="0">
              <a:latin typeface="+mj-lt"/>
              <a:cs typeface="Tahoma" panose="020B0604030504040204" pitchFamily="34" charset="0"/>
            </a:endParaRPr>
          </a:p>
          <a:p>
            <a:pPr marL="285750" indent="-28575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latin typeface="+mj-lt"/>
                <a:cs typeface="Tahoma" panose="020B0604030504040204" pitchFamily="34" charset="0"/>
              </a:rPr>
              <a:t>Begleitung/Unterstützung der Veränderungen durch Digitalisierung und Wirtschaft  4.0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+mj-lt"/>
              <a:buNone/>
              <a:defRPr/>
            </a:pPr>
            <a:endParaRPr lang="de-DE" altLang="de-DE" sz="1600" b="1" dirty="0" smtClean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16387" name="Foliennummernplatzhalt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6C1F161-B56E-4A5F-8A6B-AE280879D6E5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211138" y="765175"/>
            <a:ext cx="7385050" cy="647700"/>
          </a:xfrm>
          <a:prstGeom prst="rect">
            <a:avLst/>
          </a:prstGeom>
          <a:solidFill>
            <a:srgbClr val="E8C425"/>
          </a:solidFill>
        </p:spPr>
        <p:txBody>
          <a:bodyPr lIns="0" tIns="0" rIns="180000" bIns="180000" anchor="b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de-DE" sz="2600" b="1" i="0" dirty="0" smtClean="0"/>
          </a:p>
          <a:p>
            <a:pPr>
              <a:spcBef>
                <a:spcPts val="600"/>
              </a:spcBef>
              <a:defRPr/>
            </a:pPr>
            <a:r>
              <a:rPr lang="de-DE" sz="8000" b="1" i="0" dirty="0" smtClean="0"/>
              <a:t> </a:t>
            </a:r>
            <a:r>
              <a:rPr lang="de-DE" sz="9600" b="1" i="0" dirty="0" smtClean="0"/>
              <a:t>Wirtschaft</a:t>
            </a:r>
            <a:endParaRPr lang="de-DE" sz="9600" b="1" i="0" dirty="0"/>
          </a:p>
        </p:txBody>
      </p:sp>
    </p:spTree>
    <p:extLst>
      <p:ext uri="{BB962C8B-B14F-4D97-AF65-F5344CB8AC3E}">
        <p14:creationId xmlns:p14="http://schemas.microsoft.com/office/powerpoint/2010/main" val="33072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08DE41D-784C-448A-A087-E827F6AF2424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de-DE" altLang="de-DE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179388" y="1989138"/>
            <a:ext cx="7416800" cy="4319587"/>
          </a:xfrm>
          <a:noFill/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de-DE" altLang="de-DE" sz="2400" b="1" dirty="0"/>
              <a:t>Novellierung des Hochschulgesetzes des Landes Sachsen-Anhalt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22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200" dirty="0" smtClean="0"/>
              <a:t>Stärkung </a:t>
            </a:r>
            <a:r>
              <a:rPr lang="de-DE" sz="2200" dirty="0"/>
              <a:t>der Autonomie und Wettbewerbsfähigkeit der Hochschulen des Landes im Wissenschaftssystem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200" b="1" dirty="0">
                <a:solidFill>
                  <a:srgbClr val="FF0000"/>
                </a:solidFill>
              </a:rPr>
              <a:t>Förderung der wirtschaftlichen Betätigung der Hochschulen (Unternehmensgründungen und </a:t>
            </a:r>
            <a:r>
              <a:rPr lang="de-DE" sz="2200" b="1" dirty="0" smtClean="0">
                <a:solidFill>
                  <a:srgbClr val="FF0000"/>
                </a:solidFill>
              </a:rPr>
              <a:t/>
            </a:r>
            <a:br>
              <a:rPr lang="de-DE" sz="2200" b="1" dirty="0" smtClean="0">
                <a:solidFill>
                  <a:srgbClr val="FF0000"/>
                </a:solidFill>
              </a:rPr>
            </a:br>
            <a:r>
              <a:rPr lang="de-DE" sz="2200" b="1" dirty="0" smtClean="0">
                <a:solidFill>
                  <a:srgbClr val="FF0000"/>
                </a:solidFill>
              </a:rPr>
              <a:t>-beteiligungen</a:t>
            </a:r>
            <a:r>
              <a:rPr lang="de-DE" sz="2200" b="1" dirty="0">
                <a:solidFill>
                  <a:srgbClr val="FF0000"/>
                </a:solidFill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200" dirty="0" smtClean="0"/>
              <a:t>Förderung </a:t>
            </a:r>
            <a:r>
              <a:rPr lang="de-DE" sz="2200" dirty="0"/>
              <a:t>der Chancengleichheit beim Zugang zur Promotion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Anpassung des Hochschulgesetzes  an aktuelle Rechtsprechung und Gesetzgebung</a:t>
            </a:r>
          </a:p>
          <a:p>
            <a:pPr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de-DE" sz="1700" dirty="0" smtClean="0"/>
          </a:p>
        </p:txBody>
      </p:sp>
      <p:sp>
        <p:nvSpPr>
          <p:cNvPr id="33796" name="Textplatzhalter 3"/>
          <p:cNvSpPr txBox="1">
            <a:spLocks/>
          </p:cNvSpPr>
          <p:nvPr/>
        </p:nvSpPr>
        <p:spPr bwMode="auto">
          <a:xfrm>
            <a:off x="179388" y="476250"/>
            <a:ext cx="7416800" cy="865188"/>
          </a:xfrm>
          <a:prstGeom prst="rect">
            <a:avLst/>
          </a:prstGeom>
          <a:solidFill>
            <a:srgbClr val="E8C4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80000" bIns="1800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</a:pPr>
            <a:endParaRPr lang="de-DE" altLang="de-DE" sz="2500" b="1" dirty="0"/>
          </a:p>
        </p:txBody>
      </p:sp>
      <p:sp>
        <p:nvSpPr>
          <p:cNvPr id="33797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79388" y="1208088"/>
            <a:ext cx="7380287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</a:extLst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de-DE" altLang="de-DE" sz="2000" b="1" i="0" dirty="0">
                <a:solidFill>
                  <a:srgbClr val="000000"/>
                </a:solidFill>
              </a:rPr>
              <a:t> </a:t>
            </a:r>
            <a:endParaRPr lang="de-DE" altLang="de-DE" dirty="0" smtClean="0"/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341859" y="735013"/>
            <a:ext cx="73802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D8D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i="0" dirty="0" smtClean="0">
                <a:solidFill>
                  <a:srgbClr val="000000"/>
                </a:solidFill>
              </a:rPr>
              <a:t>Wissenschaft</a:t>
            </a:r>
          </a:p>
          <a:p>
            <a:pPr fontAlgn="base">
              <a:spcAft>
                <a:spcPct val="0"/>
              </a:spcAft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41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80000" cy="999352"/>
          </a:xfrm>
          <a:solidFill>
            <a:srgbClr val="EDD055"/>
          </a:solidFill>
        </p:spPr>
        <p:txBody>
          <a:bodyPr>
            <a:noAutofit/>
          </a:bodyPr>
          <a:lstStyle/>
          <a:p>
            <a:r>
              <a:rPr lang="en-GB" altLang="en-US" sz="2800" dirty="0" err="1" smtClean="0">
                <a:solidFill>
                  <a:schemeClr val="bg1"/>
                </a:solidFill>
              </a:rPr>
              <a:t>Erhöhung</a:t>
            </a:r>
            <a:r>
              <a:rPr lang="en-GB" altLang="en-US" sz="2800" dirty="0" smtClean="0">
                <a:solidFill>
                  <a:schemeClr val="bg1"/>
                </a:solidFill>
              </a:rPr>
              <a:t> der </a:t>
            </a:r>
            <a:r>
              <a:rPr lang="en-GB" altLang="en-US" sz="2800" dirty="0" err="1" smtClean="0">
                <a:solidFill>
                  <a:schemeClr val="bg1"/>
                </a:solidFill>
              </a:rPr>
              <a:t>Innovationskraft</a:t>
            </a:r>
            <a:r>
              <a:rPr lang="en-GB" altLang="en-US" sz="2800" dirty="0" smtClean="0">
                <a:solidFill>
                  <a:schemeClr val="bg1"/>
                </a:solidFill>
              </a:rPr>
              <a:t> - RIS</a:t>
            </a:r>
            <a:br>
              <a:rPr lang="en-GB" altLang="en-US" sz="2800" dirty="0" smtClean="0">
                <a:solidFill>
                  <a:schemeClr val="bg1"/>
                </a:solidFill>
              </a:rPr>
            </a:br>
            <a:r>
              <a:rPr lang="en-GB" altLang="en-US" sz="2800" dirty="0" err="1" smtClean="0">
                <a:solidFill>
                  <a:schemeClr val="bg1"/>
                </a:solidFill>
              </a:rPr>
              <a:t>Leitmärkte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43168630"/>
              </p:ext>
            </p:extLst>
          </p:nvPr>
        </p:nvGraphicFramePr>
        <p:xfrm>
          <a:off x="179388" y="1773238"/>
          <a:ext cx="7380287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2ACF86F-EF70-4B8D-A7CB-7292AC7EF59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74168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altLang="de-DE" sz="2700" dirty="0" smtClean="0">
                <a:latin typeface="Arial" charset="0"/>
                <a:cs typeface="Arial" charset="0"/>
              </a:rPr>
              <a:t>Vernetzung </a:t>
            </a:r>
            <a:r>
              <a:rPr lang="de-DE" altLang="de-DE" sz="2700" dirty="0">
                <a:latin typeface="Arial" charset="0"/>
                <a:cs typeface="Arial" charset="0"/>
              </a:rPr>
              <a:t>von Wirtschaft und </a:t>
            </a:r>
            <a:r>
              <a:rPr lang="de-DE" altLang="de-DE" sz="2700" dirty="0" smtClean="0">
                <a:latin typeface="Arial" charset="0"/>
                <a:cs typeface="Arial" charset="0"/>
              </a:rPr>
              <a:t>Wissenschaft</a:t>
            </a:r>
            <a:r>
              <a:rPr lang="de-DE" sz="2700" dirty="0"/>
              <a:t/>
            </a:r>
            <a:br>
              <a:rPr lang="de-DE" sz="2700" dirty="0"/>
            </a:br>
            <a:endParaRPr lang="de-DE" sz="2700" dirty="0"/>
          </a:p>
        </p:txBody>
      </p:sp>
      <p:sp>
        <p:nvSpPr>
          <p:cNvPr id="36867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9AA04C7-3F24-4875-ACF0-2FF3F6D3D9B1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de-DE" alt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539552" y="1506935"/>
            <a:ext cx="7128073" cy="47551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endParaRPr lang="de-DE" sz="2000" dirty="0">
              <a:solidFill>
                <a:srgbClr val="000000"/>
              </a:solidFill>
              <a:ea typeface="Calibri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</a:rPr>
              <a:t>Förderung </a:t>
            </a:r>
            <a:r>
              <a:rPr lang="de-DE" sz="2000" dirty="0">
                <a:solidFill>
                  <a:prstClr val="black"/>
                </a:solidFill>
              </a:rPr>
              <a:t>von </a:t>
            </a:r>
            <a:r>
              <a:rPr lang="de-DE" sz="2000" dirty="0" smtClean="0">
                <a:solidFill>
                  <a:prstClr val="black"/>
                </a:solidFill>
              </a:rPr>
              <a:t>Vernetzung </a:t>
            </a:r>
            <a:r>
              <a:rPr lang="de-DE" sz="2000" dirty="0">
                <a:solidFill>
                  <a:prstClr val="black"/>
                </a:solidFill>
              </a:rPr>
              <a:t>auch im Rahmen der GRW-</a:t>
            </a:r>
            <a:r>
              <a:rPr lang="de-DE" sz="2000" b="1" dirty="0">
                <a:solidFill>
                  <a:schemeClr val="bg1"/>
                </a:solidFill>
              </a:rPr>
              <a:t>Cluster</a:t>
            </a:r>
            <a:r>
              <a:rPr lang="de-DE" sz="2000" dirty="0">
                <a:solidFill>
                  <a:prstClr val="black"/>
                </a:solidFill>
              </a:rPr>
              <a:t>-Förderung (</a:t>
            </a:r>
            <a:r>
              <a:rPr lang="de-DE" sz="2000" dirty="0" smtClean="0">
                <a:solidFill>
                  <a:prstClr val="black"/>
                </a:solidFill>
              </a:rPr>
              <a:t>Kooperations- </a:t>
            </a:r>
            <a:r>
              <a:rPr lang="de-DE" sz="2000" dirty="0">
                <a:solidFill>
                  <a:prstClr val="black"/>
                </a:solidFill>
              </a:rPr>
              <a:t>und </a:t>
            </a:r>
            <a:r>
              <a:rPr lang="de-DE" sz="2000" dirty="0" smtClean="0">
                <a:solidFill>
                  <a:prstClr val="black"/>
                </a:solidFill>
              </a:rPr>
              <a:t>Innovationsnetzwerke)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altLang="de-DE" sz="2000" dirty="0" smtClean="0">
              <a:solidFill>
                <a:srgbClr val="403A3F"/>
              </a:solidFill>
              <a:latin typeface="Arial" charset="0"/>
              <a:cs typeface="Arial" charset="0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smtClean="0">
                <a:solidFill>
                  <a:srgbClr val="403A3F"/>
                </a:solidFill>
                <a:latin typeface="Arial" charset="0"/>
                <a:cs typeface="Arial" charset="0"/>
              </a:rPr>
              <a:t>KAT-Netzwerk </a:t>
            </a:r>
            <a:r>
              <a:rPr lang="de-DE" altLang="de-DE" sz="2000" dirty="0">
                <a:solidFill>
                  <a:srgbClr val="403A3F"/>
                </a:solidFill>
                <a:latin typeface="Arial" charset="0"/>
                <a:cs typeface="Arial" charset="0"/>
              </a:rPr>
              <a:t>in Leitmarktarbeit </a:t>
            </a:r>
            <a:r>
              <a:rPr lang="de-DE" altLang="de-DE" sz="2000" dirty="0" smtClean="0">
                <a:solidFill>
                  <a:srgbClr val="403A3F"/>
                </a:solidFill>
                <a:latin typeface="Arial" charset="0"/>
                <a:cs typeface="Arial" charset="0"/>
              </a:rPr>
              <a:t>eingebunden </a:t>
            </a:r>
            <a:r>
              <a:rPr lang="de-DE" altLang="de-DE" sz="2000" dirty="0">
                <a:solidFill>
                  <a:srgbClr val="403A3F"/>
                </a:solidFill>
                <a:latin typeface="Arial" charset="0"/>
                <a:cs typeface="Arial" charset="0"/>
              </a:rPr>
              <a:t>über die </a:t>
            </a:r>
            <a:r>
              <a:rPr lang="de-DE" altLang="de-DE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Leitmarktkoordinatoren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</a:rPr>
              <a:t>Vernetzung </a:t>
            </a:r>
            <a:r>
              <a:rPr lang="de-DE" sz="2000" dirty="0">
                <a:solidFill>
                  <a:prstClr val="black"/>
                </a:solidFill>
              </a:rPr>
              <a:t>als </a:t>
            </a:r>
            <a:r>
              <a:rPr lang="de-DE" sz="2000" b="1" dirty="0">
                <a:solidFill>
                  <a:prstClr val="black"/>
                </a:solidFill>
              </a:rPr>
              <a:t>nichttechnische Innovation</a:t>
            </a:r>
            <a:r>
              <a:rPr lang="de-DE" sz="2000" dirty="0">
                <a:solidFill>
                  <a:prstClr val="black"/>
                </a:solidFill>
              </a:rPr>
              <a:t> – müssen über die reine Technikbezogenheit von Innovationen hinaus denken </a:t>
            </a:r>
            <a:r>
              <a:rPr lang="de-DE" sz="2000" dirty="0" smtClean="0">
                <a:solidFill>
                  <a:prstClr val="black"/>
                </a:solidFill>
              </a:rPr>
              <a:t>– </a:t>
            </a:r>
            <a:r>
              <a:rPr lang="de-DE" sz="2000" b="1" dirty="0" smtClean="0">
                <a:solidFill>
                  <a:prstClr val="black"/>
                </a:solidFill>
              </a:rPr>
              <a:t>Plattformen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prstClr val="black"/>
              </a:solidFill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Unterstützung der </a:t>
            </a:r>
            <a:r>
              <a:rPr lang="de-DE" altLang="de-DE" sz="2000" b="1" dirty="0">
                <a:solidFill>
                  <a:prstClr val="black"/>
                </a:solidFill>
                <a:cs typeface="Arial" charset="0"/>
              </a:rPr>
              <a:t>Patent</a:t>
            </a: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anmeldungen in Hochschulen und Wirtschaft über die </a:t>
            </a:r>
            <a:r>
              <a:rPr lang="de-DE" altLang="de-DE" sz="2000" dirty="0" smtClean="0">
                <a:solidFill>
                  <a:prstClr val="black"/>
                </a:solidFill>
                <a:cs typeface="Arial" charset="0"/>
              </a:rPr>
              <a:t>Patentverwertungsagentur PVSA</a:t>
            </a:r>
            <a:endParaRPr lang="de-DE" altLang="de-DE" sz="2000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/>
          </p:nvPr>
        </p:nvSpPr>
        <p:spPr>
          <a:xfrm>
            <a:off x="179388" y="1989138"/>
            <a:ext cx="7416800" cy="1800225"/>
          </a:xfrm>
        </p:spPr>
        <p:txBody>
          <a:bodyPr/>
          <a:lstStyle/>
          <a:p>
            <a:pPr eaLnBrk="1" hangingPunct="1"/>
            <a:r>
              <a:rPr lang="de-DE" altLang="de-DE" smtClean="0"/>
              <a:t>Digitalisierung</a:t>
            </a:r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07E2A58-AD49-44FA-9C10-1545473B9B5A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210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179388" y="1989138"/>
            <a:ext cx="7416800" cy="18002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Ausgangslage</a:t>
            </a:r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70C18BE-B142-4CE4-9416-5AF392A9CA46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1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>
          <a:xfrm>
            <a:off x="179388" y="404813"/>
            <a:ext cx="7416800" cy="720725"/>
          </a:xfrm>
        </p:spPr>
        <p:txBody>
          <a:bodyPr/>
          <a:lstStyle/>
          <a:p>
            <a:r>
              <a:rPr lang="de-DE" altLang="de-DE" smtClean="0"/>
              <a:t>Digitale Agenda</a:t>
            </a:r>
          </a:p>
        </p:txBody>
      </p:sp>
      <p:sp>
        <p:nvSpPr>
          <p:cNvPr id="2560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2658EE4-A84D-43D1-9B0D-5DF0727AB6BB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de-DE" altLang="de-DE" smtClean="0"/>
          </a:p>
        </p:txBody>
      </p:sp>
      <p:pic>
        <p:nvPicPr>
          <p:cNvPr id="2560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268413"/>
            <a:ext cx="38385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7416800" cy="574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Handlungsfelder</a:t>
            </a:r>
            <a:endParaRPr lang="de-DE" dirty="0"/>
          </a:p>
        </p:txBody>
      </p:sp>
      <p:sp>
        <p:nvSpPr>
          <p:cNvPr id="27651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1D2B431-5897-443D-8B44-CD91555BDB6B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de-DE" altLang="de-DE" smtClean="0"/>
          </a:p>
        </p:txBody>
      </p:sp>
      <p:grpSp>
        <p:nvGrpSpPr>
          <p:cNvPr id="4" name="Gruppieren 50"/>
          <p:cNvGrpSpPr>
            <a:grpSpLocks/>
          </p:cNvGrpSpPr>
          <p:nvPr/>
        </p:nvGrpSpPr>
        <p:grpSpPr bwMode="auto">
          <a:xfrm>
            <a:off x="1555750" y="1052736"/>
            <a:ext cx="5991225" cy="5443314"/>
            <a:chOff x="1555842" y="798077"/>
            <a:chExt cx="5991366" cy="5698257"/>
          </a:xfrm>
          <a:solidFill>
            <a:schemeClr val="bg2"/>
          </a:solidFill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433" t="50000" r="41701" b="11828"/>
            <a:stretch>
              <a:fillRect/>
            </a:stretch>
          </p:blipFill>
          <p:spPr bwMode="auto">
            <a:xfrm>
              <a:off x="1555842" y="1897134"/>
              <a:ext cx="5991366" cy="3637128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6" name="Gruppieren 6"/>
            <p:cNvGrpSpPr/>
            <p:nvPr/>
          </p:nvGrpSpPr>
          <p:grpSpPr>
            <a:xfrm>
              <a:off x="3293369" y="927141"/>
              <a:ext cx="1237850" cy="1256016"/>
              <a:chOff x="2615929" y="442"/>
              <a:chExt cx="1519777" cy="1519777"/>
            </a:xfrm>
            <a:grpFill/>
          </p:grpSpPr>
          <p:sp>
            <p:nvSpPr>
              <p:cNvPr id="16" name="Ellipse 15"/>
              <p:cNvSpPr/>
              <p:nvPr/>
            </p:nvSpPr>
            <p:spPr>
              <a:xfrm>
                <a:off x="2615929" y="442"/>
                <a:ext cx="1519777" cy="1519777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Ellipse 4"/>
              <p:cNvSpPr/>
              <p:nvPr/>
            </p:nvSpPr>
            <p:spPr>
              <a:xfrm>
                <a:off x="2859820" y="300326"/>
                <a:ext cx="1053320" cy="9907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050" tIns="19050" rIns="19050" bIns="1905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1200" dirty="0">
                    <a:solidFill>
                      <a:srgbClr val="000000"/>
                    </a:solidFill>
                  </a:rPr>
                  <a:t>1. Infrastruktur sicher stellen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5750116" y="1638626"/>
              <a:ext cx="1303369" cy="1350951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3.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Innovation durch Wissensvor-sprung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4634077" y="5127921"/>
              <a:ext cx="1304956" cy="1350951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6.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Ausbildung / Infrastruktur an den Hochschulen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1638394" y="2987990"/>
              <a:ext cx="1303369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9.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IT- Sicherheit und Datenschutz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2086079" y="4359578"/>
              <a:ext cx="1304956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8.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Handwerk, Handel, Tourismus digitalisieren 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256095" y="5143796"/>
              <a:ext cx="1304956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7.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Standort-attraktivität steigern 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215265" y="3005452"/>
              <a:ext cx="1304956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4. Innovative Startups begleiten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1907804" y="1600527"/>
              <a:ext cx="1475294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10.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Chancen bei Bildung und Qualifizierung nutzen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5804092" y="4380215"/>
              <a:ext cx="1303369" cy="1352538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5.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Innovation durch Querdenken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72163" y="798077"/>
              <a:ext cx="1355733" cy="1385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2. </a:t>
              </a:r>
            </a:p>
            <a:p>
              <a:pPr algn="ctr">
                <a:defRPr/>
              </a:pPr>
              <a:r>
                <a:rPr lang="de-DE" sz="1200" dirty="0">
                  <a:solidFill>
                    <a:srgbClr val="000000"/>
                  </a:solidFill>
                </a:rPr>
                <a:t>Innovation durch Vernetzung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3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88" y="549275"/>
            <a:ext cx="74168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Angebote </a:t>
            </a:r>
            <a:r>
              <a:rPr lang="de-DE" sz="2800" dirty="0"/>
              <a:t>des Landes Sachsen-Anhalt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072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7123D85-AC8E-4666-8293-9CF8A18865EA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de-DE" altLang="de-DE" smtClean="0"/>
          </a:p>
        </p:txBody>
      </p:sp>
      <p:sp>
        <p:nvSpPr>
          <p:cNvPr id="5" name="Textfeld 4"/>
          <p:cNvSpPr txBox="1"/>
          <p:nvPr/>
        </p:nvSpPr>
        <p:spPr>
          <a:xfrm>
            <a:off x="2339975" y="1243013"/>
            <a:ext cx="3379788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0000"/>
                </a:solidFill>
              </a:rPr>
              <a:t>EU - Digital Innovation Hub</a:t>
            </a:r>
          </a:p>
          <a:p>
            <a:pPr algn="ctr">
              <a:defRPr/>
            </a:pPr>
            <a:r>
              <a:rPr lang="de-DE" sz="1050" b="1" dirty="0">
                <a:solidFill>
                  <a:srgbClr val="FF0000"/>
                </a:solidFill>
              </a:rPr>
              <a:t>in Vorbereitung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97050"/>
            <a:ext cx="69183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feld 3"/>
          <p:cNvSpPr txBox="1">
            <a:spLocks noChangeArrowheads="1"/>
          </p:cNvSpPr>
          <p:nvPr/>
        </p:nvSpPr>
        <p:spPr bwMode="auto">
          <a:xfrm>
            <a:off x="755650" y="5732463"/>
            <a:ext cx="1655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100" b="1">
                <a:latin typeface="Calibri" pitchFamily="34" charset="0"/>
              </a:rPr>
              <a:t>LiA-Leistungszentrum für intelligente Arbeitssysteme des REFA-Landesverbandes</a:t>
            </a:r>
            <a:endParaRPr lang="de-DE" altLang="de-DE"/>
          </a:p>
        </p:txBody>
      </p:sp>
      <p:sp>
        <p:nvSpPr>
          <p:cNvPr id="30727" name="Textfeld 6"/>
          <p:cNvSpPr txBox="1">
            <a:spLocks noChangeArrowheads="1"/>
          </p:cNvSpPr>
          <p:nvPr/>
        </p:nvSpPr>
        <p:spPr bwMode="auto">
          <a:xfrm>
            <a:off x="3132138" y="5805488"/>
            <a:ext cx="2519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100" b="1">
                <a:latin typeface="Calibri" pitchFamily="34" charset="0"/>
              </a:rPr>
              <a:t>Förderberatungszentrum bzw.  Regionalbüro  der Investitionsbank Sachsen-Anhalt </a:t>
            </a:r>
          </a:p>
        </p:txBody>
      </p:sp>
      <p:sp>
        <p:nvSpPr>
          <p:cNvPr id="30728" name="Textfeld 7"/>
          <p:cNvSpPr txBox="1">
            <a:spLocks noChangeArrowheads="1"/>
          </p:cNvSpPr>
          <p:nvPr/>
        </p:nvSpPr>
        <p:spPr bwMode="auto">
          <a:xfrm>
            <a:off x="5940425" y="5300663"/>
            <a:ext cx="1727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100" b="1">
                <a:latin typeface="Calibri" pitchFamily="34" charset="0"/>
              </a:rPr>
              <a:t>Landesinitiative Fachkraft im Fokus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000" b="1"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900" b="1">
                <a:latin typeface="Calibri" pitchFamily="34" charset="0"/>
              </a:rPr>
              <a:t>Fachkräfte-und Stellenbörse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900"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900">
                <a:latin typeface="Calibri" pitchFamily="34" charset="0"/>
              </a:rPr>
              <a:t>Ministeriums für Arbeit, Soziales und Integration des Landes Sachsen-Anhalt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4869160"/>
            <a:ext cx="1080120" cy="288032"/>
          </a:xfrm>
          <a:prstGeom prst="rect">
            <a:avLst/>
          </a:prstGeom>
          <a:solidFill>
            <a:srgbClr val="43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ctrTitle"/>
          </p:nvPr>
        </p:nvSpPr>
        <p:spPr>
          <a:xfrm>
            <a:off x="179388" y="1439863"/>
            <a:ext cx="7380287" cy="2160587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Vielen Dank für </a:t>
            </a:r>
            <a:r>
              <a:rPr lang="de-DE" altLang="de-DE" sz="3200" smtClean="0"/>
              <a:t>Ihre Aufmerksamkeit!</a:t>
            </a:r>
            <a:endParaRPr lang="de-DE" altLang="de-DE" sz="3200" dirty="0" smtClean="0"/>
          </a:p>
        </p:txBody>
      </p:sp>
      <p:sp>
        <p:nvSpPr>
          <p:cNvPr id="50179" name="Foliennummernplatzhalter 3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0C4A39C-5A89-4D49-8F2E-87DBD266D473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79388" y="3789363"/>
            <a:ext cx="7380287" cy="1619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Dr. Jürgen Ude</a:t>
            </a:r>
            <a:br>
              <a:rPr lang="de-DE" dirty="0"/>
            </a:br>
            <a:r>
              <a:rPr lang="de-DE" dirty="0"/>
              <a:t>Staatssekretär im</a:t>
            </a:r>
            <a:br>
              <a:rPr lang="de-DE" dirty="0"/>
            </a:br>
            <a:r>
              <a:rPr lang="de-DE" dirty="0"/>
              <a:t>Ministerium für Wirtschaft, Wissenschaft und Digitalisierung des Landes Sachsen-Anhalt</a:t>
            </a:r>
            <a:br>
              <a:rPr lang="de-DE" dirty="0"/>
            </a:br>
            <a:r>
              <a:rPr lang="de-DE" dirty="0" smtClean="0"/>
              <a:t>www.mw.sachsen-anhalt.de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706030" y="6597352"/>
            <a:ext cx="1440000" cy="260648"/>
          </a:xfrm>
          <a:prstGeom prst="rect">
            <a:avLst/>
          </a:prstGeom>
        </p:spPr>
        <p:txBody>
          <a:bodyPr/>
          <a:lstStyle/>
          <a:p>
            <a:fld id="{2ACC3D83-ACFD-4725-9740-03A4CAB21D9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79512" y="260648"/>
            <a:ext cx="7380000" cy="1080120"/>
          </a:xfrm>
          <a:solidFill>
            <a:srgbClr val="EDD055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de-DE" dirty="0" smtClean="0"/>
              <a:t> </a:t>
            </a:r>
            <a:r>
              <a:rPr lang="de-DE" sz="8000" b="1" i="0" dirty="0" smtClean="0"/>
              <a:t>Zentrale wirtschaftspolitische Aussagen des </a:t>
            </a:r>
          </a:p>
          <a:p>
            <a:r>
              <a:rPr lang="de-DE" sz="8000" b="1" i="0" dirty="0" smtClean="0"/>
              <a:t>Koalitionsvertrags 2016 - 2021</a:t>
            </a:r>
            <a:endParaRPr lang="de-DE" sz="8000" b="1" i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Investitionsförderung - Verbesserung der Finanzierungsbedingungen für kleine und mittlere Unternehmen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Förderung von Existenzgründungen und Unternehmensnachfolgen, Meistergründungsprämie, Kultur- und Kreativwirtschaft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Förderung des Tourismus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Evaluierung und Weiterentwicklung des </a:t>
            </a:r>
            <a:r>
              <a:rPr lang="de-DE" sz="2000" dirty="0" smtClean="0"/>
              <a:t>Landesvergabegesetzes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Novellierung des Hochschulgesetzes</a:t>
            </a: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Flächendeckender Breitbandausbau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Erarbeitung einer Digitalen Agenda für Sachsen-Anhalt; Förderung von Digitalisierungsprojekten</a:t>
            </a:r>
          </a:p>
        </p:txBody>
      </p:sp>
    </p:spTree>
    <p:extLst>
      <p:ext uri="{BB962C8B-B14F-4D97-AF65-F5344CB8AC3E}">
        <p14:creationId xmlns:p14="http://schemas.microsoft.com/office/powerpoint/2010/main" val="16884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AA8DB1C-B40D-421B-984F-EE5FF3DB9866}" type="slidenum">
              <a:rPr lang="de-DE" alt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altLang="de-DE" dirty="0" smtClean="0"/>
          </a:p>
        </p:txBody>
      </p:sp>
      <p:sp>
        <p:nvSpPr>
          <p:cNvPr id="14339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3850" y="476250"/>
            <a:ext cx="7127875" cy="649288"/>
          </a:xfrm>
          <a:solidFill>
            <a:srgbClr val="E8C425"/>
          </a:solidFill>
        </p:spPr>
        <p:txBody>
          <a:bodyPr bIns="0"/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de-DE" altLang="de-DE" sz="2000" b="1" dirty="0" smtClean="0"/>
              <a:t>Struktur in Wirtschaft und Wissenschaft</a:t>
            </a:r>
            <a:endParaRPr lang="de-DE" altLang="de-DE" sz="3200" b="1" dirty="0" smtClean="0"/>
          </a:p>
        </p:txBody>
      </p:sp>
      <p:sp>
        <p:nvSpPr>
          <p:cNvPr id="2" name="Rechteck 1"/>
          <p:cNvSpPr/>
          <p:nvPr/>
        </p:nvSpPr>
        <p:spPr>
          <a:xfrm>
            <a:off x="323850" y="1268413"/>
            <a:ext cx="7561263" cy="568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überwiegend 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k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leine und 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m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ittlere 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U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nternehmen mit einer im Bundesvergleich niedrigen Wertschöpfung: </a:t>
            </a:r>
          </a:p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-  99 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% der Unternehmen sind KMU</a:t>
            </a:r>
          </a:p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-  ca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. 90 % aller Unternehmen haben weniger als zehn 	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Arial"/>
              </a:rPr>
            </a:b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           	   Mitarbeiter</a:t>
            </a: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Anteil von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Unternehmen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mit kontinuierlicher 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Forschung und Entwicklung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liegt 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deutlich unter dem Bundesdurchschnitt</a:t>
            </a: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rgbClr val="000000"/>
                </a:solidFill>
                <a:latin typeface="Arial"/>
              </a:rPr>
              <a:t>a</a:t>
            </a:r>
            <a:r>
              <a:rPr lang="de-DE" sz="2000" b="1" dirty="0" smtClean="0">
                <a:solidFill>
                  <a:srgbClr val="000000"/>
                </a:solidFill>
                <a:latin typeface="Arial"/>
              </a:rPr>
              <a:t>ber: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innovationsaktive Unternehmen erbringen im Bundesvergleich hohe überdurchschnittliche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Innovationsleistungen</a:t>
            </a: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b="1" dirty="0" smtClean="0">
                <a:solidFill>
                  <a:srgbClr val="000000"/>
                </a:solidFill>
              </a:rPr>
              <a:t>Wissenschaftssystem</a:t>
            </a:r>
            <a:r>
              <a:rPr lang="de-DE" sz="2000" dirty="0" smtClean="0">
                <a:solidFill>
                  <a:srgbClr val="000000"/>
                </a:solidFill>
              </a:rPr>
              <a:t> mit institutionell guter Ausstattung:</a:t>
            </a:r>
            <a:endParaRPr lang="de-DE" sz="2000" dirty="0">
              <a:solidFill>
                <a:srgbClr val="000000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</a:rPr>
              <a:t>zwei Universitäten,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</a:rPr>
              <a:t>vier </a:t>
            </a:r>
            <a:r>
              <a:rPr lang="de-DE" sz="2000" dirty="0" smtClean="0">
                <a:solidFill>
                  <a:srgbClr val="000000"/>
                </a:solidFill>
              </a:rPr>
              <a:t>Fachhochschulen, einer Kunsthochschule </a:t>
            </a:r>
            <a:r>
              <a:rPr lang="de-DE" sz="2000" dirty="0">
                <a:solidFill>
                  <a:srgbClr val="000000"/>
                </a:solidFill>
              </a:rPr>
              <a:t>und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</a:rPr>
              <a:t>einer Vielzahl außeruniversitärer Forschungseinrichtungen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54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674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179512" y="1196752"/>
            <a:ext cx="7380000" cy="5112568"/>
          </a:xfrm>
        </p:spPr>
        <p:txBody>
          <a:bodyPr/>
          <a:lstStyle/>
          <a:p>
            <a:pPr marL="85725" lvl="2" indent="0">
              <a:buNone/>
            </a:pPr>
            <a:r>
              <a:rPr lang="de-DE" altLang="de-DE" b="1" dirty="0" smtClean="0"/>
              <a:t> 2 Universitäten		</a:t>
            </a:r>
            <a:r>
              <a:rPr lang="en-GB" sz="1200" b="1" dirty="0" smtClean="0"/>
              <a:t>Otto </a:t>
            </a:r>
            <a:r>
              <a:rPr lang="en-GB" sz="1200" b="1" dirty="0"/>
              <a:t>von Guericke </a:t>
            </a:r>
            <a:r>
              <a:rPr lang="en-GB" sz="1200" b="1" dirty="0" err="1" smtClean="0"/>
              <a:t>Universität</a:t>
            </a:r>
            <a:r>
              <a:rPr lang="en-GB" sz="1200" b="1" dirty="0" smtClean="0"/>
              <a:t> </a:t>
            </a:r>
            <a:r>
              <a:rPr lang="en-GB" sz="1200" b="1" dirty="0"/>
              <a:t>Magdeburg </a:t>
            </a:r>
            <a:endParaRPr lang="en-GB" sz="1200" b="1" dirty="0" smtClean="0"/>
          </a:p>
          <a:p>
            <a:pPr marL="914400" lvl="2" indent="0">
              <a:buNone/>
            </a:pPr>
            <a:endParaRPr lang="en-GB" sz="900" dirty="0"/>
          </a:p>
          <a:p>
            <a:pPr marL="914400" lvl="2" indent="0">
              <a:buNone/>
            </a:pPr>
            <a:r>
              <a:rPr lang="en-GB" sz="900" dirty="0" smtClean="0"/>
              <a:t>     		</a:t>
            </a:r>
            <a:r>
              <a:rPr lang="en-GB" sz="1200" b="1" dirty="0" smtClean="0"/>
              <a:t>Martin </a:t>
            </a:r>
            <a:r>
              <a:rPr lang="en-GB" sz="1200" b="1" dirty="0"/>
              <a:t>Luther </a:t>
            </a:r>
            <a:r>
              <a:rPr lang="en-GB" sz="1200" b="1" dirty="0" err="1" smtClean="0"/>
              <a:t>Universität</a:t>
            </a:r>
            <a:r>
              <a:rPr lang="en-GB" sz="1200" b="1" dirty="0" smtClean="0"/>
              <a:t> Halle-Wittenberg</a:t>
            </a:r>
          </a:p>
          <a:p>
            <a:pPr marL="914400" lvl="2" indent="0">
              <a:buNone/>
            </a:pPr>
            <a:endParaRPr lang="en-GB" sz="900" dirty="0"/>
          </a:p>
          <a:p>
            <a:pPr marL="914400" lvl="2" indent="0">
              <a:buNone/>
            </a:pPr>
            <a:endParaRPr lang="en-GB" sz="9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sz="1600" dirty="0" smtClean="0"/>
              <a:t>  </a:t>
            </a:r>
            <a:r>
              <a:rPr lang="de-DE" altLang="de-DE" b="1" dirty="0" smtClean="0"/>
              <a:t>4</a:t>
            </a:r>
            <a:r>
              <a:rPr lang="de-DE" altLang="de-DE" dirty="0" smtClean="0"/>
              <a:t>  </a:t>
            </a:r>
            <a:r>
              <a:rPr lang="de-DE" altLang="de-DE" b="1" dirty="0" smtClean="0"/>
              <a:t>Hochschulen für angewandte Wissenschaften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e-DE" altLang="de-DE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dirty="0" smtClean="0"/>
              <a:t>  </a:t>
            </a:r>
            <a:r>
              <a:rPr lang="de-DE" altLang="de-DE" b="1" dirty="0" smtClean="0"/>
              <a:t>1 </a:t>
            </a:r>
            <a:r>
              <a:rPr lang="de-DE" altLang="de-DE" dirty="0" smtClean="0"/>
              <a:t> </a:t>
            </a:r>
            <a:r>
              <a:rPr lang="de-DE" altLang="de-DE" b="1" dirty="0" smtClean="0"/>
              <a:t>Kunsthochschule	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e-DE" altLang="de-DE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dirty="0" smtClean="0"/>
              <a:t>  </a:t>
            </a:r>
            <a:r>
              <a:rPr lang="de-DE" altLang="de-DE" b="1" dirty="0" smtClean="0"/>
              <a:t>2</a:t>
            </a:r>
            <a:r>
              <a:rPr lang="de-DE" altLang="de-DE" dirty="0" smtClean="0"/>
              <a:t>  </a:t>
            </a:r>
            <a:r>
              <a:rPr lang="de-DE" altLang="de-DE" b="1" dirty="0" smtClean="0"/>
              <a:t>Private Universitäten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e-DE" altLang="de-DE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altLang="de-DE" b="1" dirty="0" smtClean="0"/>
              <a:t>26 Wissenschafts- </a:t>
            </a:r>
            <a:r>
              <a:rPr lang="de-DE" altLang="de-DE" b="1" dirty="0"/>
              <a:t>u</a:t>
            </a:r>
            <a:r>
              <a:rPr lang="de-DE" altLang="de-DE" b="1" dirty="0" smtClean="0"/>
              <a:t>nd Forschungsinstitute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 smtClean="0"/>
              <a:t>	6 Fraunhofer Institute/Zentren		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/>
              <a:t>	</a:t>
            </a:r>
            <a:r>
              <a:rPr lang="de-DE" altLang="de-DE" b="1" dirty="0" smtClean="0"/>
              <a:t>5 Leibniz Institute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/>
              <a:t>	</a:t>
            </a:r>
            <a:r>
              <a:rPr lang="de-DE" altLang="de-DE" b="1" dirty="0" smtClean="0"/>
              <a:t>2 Helmholtz </a:t>
            </a:r>
            <a:r>
              <a:rPr lang="de-DE" altLang="de-DE" b="1" dirty="0"/>
              <a:t>Z</a:t>
            </a:r>
            <a:r>
              <a:rPr lang="de-DE" altLang="de-DE" b="1" dirty="0" smtClean="0"/>
              <a:t>entren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 smtClean="0"/>
              <a:t>	3 Institute der Max Planck Gesellschaft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 smtClean="0"/>
              <a:t>	2 Akademien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altLang="de-DE" b="1" dirty="0" smtClean="0"/>
              <a:t>	8 Cluster, Netzwerke, Zentren</a:t>
            </a:r>
            <a:endParaRPr lang="de-DE" altLang="de-DE" b="1" dirty="0"/>
          </a:p>
          <a:p>
            <a:pPr marL="906463" lvl="3" indent="0">
              <a:buNone/>
              <a:tabLst>
                <a:tab pos="801688" algn="l"/>
              </a:tabLst>
            </a:pPr>
            <a:endParaRPr lang="en-US" sz="900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80000" cy="648072"/>
          </a:xfrm>
          <a:solidFill>
            <a:srgbClr val="EDD055"/>
          </a:solidFill>
        </p:spPr>
        <p:txBody>
          <a:bodyPr anchor="ctr">
            <a:noAutofit/>
          </a:bodyPr>
          <a:lstStyle/>
          <a:p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Forschung</a:t>
            </a:r>
            <a:r>
              <a:rPr lang="en-US" dirty="0" smtClean="0">
                <a:latin typeface="+mj-lt"/>
              </a:rPr>
              <a:t> und Innovation</a:t>
            </a:r>
            <a:endParaRPr lang="en-US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0" y="-2035443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de-DE" sz="38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cs typeface="Arial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07" y="1168994"/>
            <a:ext cx="1298561" cy="5060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40" y="1772816"/>
            <a:ext cx="1225402" cy="6828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b="36966"/>
          <a:stretch/>
        </p:blipFill>
        <p:spPr>
          <a:xfrm>
            <a:off x="6478912" y="4077072"/>
            <a:ext cx="1885181" cy="4914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8" y="4667629"/>
            <a:ext cx="1676018" cy="138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1368153" cy="11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11" y="2780928"/>
            <a:ext cx="2905642" cy="113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2ACF86F-EF70-4B8D-A7CB-7292AC7EF59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179388" y="1989138"/>
            <a:ext cx="7416800" cy="1800225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dirty="0" smtClean="0"/>
              <a:t>Verbesserung der Rahmenbedingungen in  Wirtschaft und Wissenschaft</a:t>
            </a: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1E77C89-8DCD-4070-83F8-E6FC85C46A8F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/>
          </p:nvPr>
        </p:nvSpPr>
        <p:spPr>
          <a:xfrm>
            <a:off x="250825" y="549275"/>
            <a:ext cx="7416800" cy="719138"/>
          </a:xfrm>
        </p:spPr>
        <p:txBody>
          <a:bodyPr>
            <a:normAutofit/>
          </a:bodyPr>
          <a:lstStyle/>
          <a:p>
            <a:r>
              <a:rPr lang="de-DE" altLang="de-DE" sz="2400" dirty="0" smtClean="0"/>
              <a:t>Infrastruktur- und Innovationsförderung</a:t>
            </a:r>
          </a:p>
        </p:txBody>
      </p:sp>
      <p:sp>
        <p:nvSpPr>
          <p:cNvPr id="1843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7D2E1FE-3FE4-464E-B38E-F98ED341902C}" type="slidenum">
              <a:rPr lang="de-DE" altLang="de-DE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556792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b="1" dirty="0" smtClean="0"/>
              <a:t>Neujustierung der GRW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/>
              <a:t>KMU noch stärker in den Fokus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/>
              <a:t>Ausweitung der Fördermöglichkeiten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/>
              <a:t>Zielgruppen der neuen GRW-Richtlinie</a:t>
            </a:r>
            <a:r>
              <a:rPr lang="de-DE" sz="2000" dirty="0"/>
              <a:t> </a:t>
            </a:r>
            <a:r>
              <a:rPr lang="de-DE" sz="2000" dirty="0" smtClean="0"/>
              <a:t>(Unternehmen, Existenzgründer und Kommunen)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r>
              <a:rPr lang="de-DE" sz="2000" b="1" dirty="0"/>
              <a:t>Neuer Mittelstands- und </a:t>
            </a:r>
            <a:r>
              <a:rPr lang="de-DE" sz="2000" b="1" dirty="0" smtClean="0"/>
              <a:t>Gründer-Darlehensfonds</a:t>
            </a:r>
          </a:p>
          <a:p>
            <a:endParaRPr lang="de-DE" sz="2000" b="1" dirty="0"/>
          </a:p>
          <a:p>
            <a:r>
              <a:rPr lang="de-DE" sz="2000" b="1" dirty="0"/>
              <a:t>Stärkung der Investitionsbereitschaft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Investitionen bringen Land und Unternehmen voran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Investitionen als Grundlage für:</a:t>
            </a:r>
          </a:p>
          <a:p>
            <a:pPr marL="628650" indent="-266700">
              <a:buFont typeface="Symbol" panose="05050102010706020507" pitchFamily="18" charset="2"/>
              <a:buChar char="-"/>
            </a:pPr>
            <a:r>
              <a:rPr lang="de-DE" sz="2000" dirty="0"/>
              <a:t>Erhöhung der Produktivität und Wettbewerbsfähigkeit</a:t>
            </a:r>
          </a:p>
          <a:p>
            <a:pPr marL="628650" indent="-266700">
              <a:buFont typeface="Symbol" panose="05050102010706020507" pitchFamily="18" charset="2"/>
              <a:buChar char="-"/>
            </a:pPr>
            <a:r>
              <a:rPr lang="de-DE" sz="2000" dirty="0"/>
              <a:t>Sicherung der Zukunftsperspektiven von Wachstum und </a:t>
            </a:r>
            <a:r>
              <a:rPr lang="de-DE" sz="2000" dirty="0" smtClean="0"/>
              <a:t>Beschäftigung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179512" y="1700808"/>
            <a:ext cx="7416824" cy="4752528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3400" b="1" dirty="0" smtClean="0"/>
              <a:t>GRW-Förderung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b="1" dirty="0" smtClean="0"/>
              <a:t>Zweck/Zielrichtung: </a:t>
            </a:r>
            <a:r>
              <a:rPr lang="de-DE" sz="3400" dirty="0" smtClean="0"/>
              <a:t>Stärkung von Unternehmen (insb. KMU) und Infrastrukturausbau der Kommunen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/>
              <a:t>Landeseigene Richtlinie, </a:t>
            </a:r>
            <a:r>
              <a:rPr lang="de-DE" sz="3400" dirty="0" smtClean="0"/>
              <a:t>Budget </a:t>
            </a:r>
            <a:r>
              <a:rPr lang="de-DE" sz="3400" dirty="0"/>
              <a:t>2018: </a:t>
            </a:r>
            <a:r>
              <a:rPr lang="de-DE" sz="3400" dirty="0" smtClean="0"/>
              <a:t>ca. 130 </a:t>
            </a:r>
            <a:r>
              <a:rPr lang="de-DE" sz="3400" dirty="0"/>
              <a:t>Mio. </a:t>
            </a:r>
            <a:r>
              <a:rPr lang="de-DE" sz="3400" dirty="0" smtClean="0"/>
              <a:t>Euro Landesmittel + EFRE-Mittel</a:t>
            </a:r>
            <a:endParaRPr lang="de-DE" sz="34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 smtClean="0"/>
              <a:t>Basisförderung je nach Unternehmensgröße 5%, 15% bzw. 25%, Höchstfördersatz 10%, 20% bzw. 30%, Mindestinvestitionsvolumen verringert auf </a:t>
            </a:r>
            <a:r>
              <a:rPr lang="de-DE" sz="3400" dirty="0"/>
              <a:t>30.000 Euro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 smtClean="0"/>
              <a:t>Bonus von </a:t>
            </a:r>
            <a:r>
              <a:rPr lang="de-DE" sz="3400" b="1" dirty="0" smtClean="0"/>
              <a:t>fünf</a:t>
            </a:r>
            <a:r>
              <a:rPr lang="de-DE" sz="3400" dirty="0" smtClean="0"/>
              <a:t> Prozentpunkten auf </a:t>
            </a:r>
            <a:r>
              <a:rPr lang="de-DE" sz="3400" dirty="0"/>
              <a:t>den Basisfördersatz </a:t>
            </a:r>
            <a:r>
              <a:rPr lang="de-DE" sz="3400" dirty="0" smtClean="0"/>
              <a:t>bei „Tarifvertrag/tarifgleiche Vergütung“, Forschungs- und Entwicklungsleistungen, Investitionen in Unternehmensnachfolgen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 smtClean="0"/>
              <a:t>Weitere Boni von 2,5 Prozentpunkten, z.B. Einstellung von Hochschulabsolventen aus Sachsen-Anhalt, Ausländeranteil mind. 5%, Übernahme Auszubildender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 smtClean="0"/>
              <a:t>Regelmäßige Überprüfung der Richtlinie</a:t>
            </a:r>
          </a:p>
          <a:p>
            <a:pPr marL="0" indent="0">
              <a:spcAft>
                <a:spcPts val="1200"/>
              </a:spcAft>
              <a:buNone/>
            </a:pPr>
            <a:endParaRPr lang="de-DE" sz="2000" dirty="0"/>
          </a:p>
          <a:p>
            <a:pPr marL="0" indent="0">
              <a:spcAft>
                <a:spcPts val="1200"/>
              </a:spcAft>
              <a:buNone/>
            </a:pPr>
            <a:endParaRPr lang="de-DE" sz="2000" dirty="0" smtClean="0"/>
          </a:p>
          <a:p>
            <a:pPr marL="0" indent="0">
              <a:spcAft>
                <a:spcPts val="1200"/>
              </a:spcAft>
              <a:buNone/>
            </a:pPr>
            <a:endParaRPr lang="de-DE" sz="2000" dirty="0" smtClean="0"/>
          </a:p>
          <a:p>
            <a:pPr>
              <a:spcAft>
                <a:spcPts val="600"/>
              </a:spcAft>
              <a:buFont typeface="+mj-lt"/>
              <a:buAutoNum type="arabicPeriod"/>
            </a:pPr>
            <a:endParaRPr lang="de-DE" sz="1700" dirty="0" smtClean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11907" y="404664"/>
            <a:ext cx="7384429" cy="648072"/>
          </a:xfrm>
          <a:prstGeom prst="rect">
            <a:avLst/>
          </a:prstGeom>
          <a:solidFill>
            <a:srgbClr val="E8C425"/>
          </a:solidFill>
        </p:spPr>
        <p:txBody>
          <a:bodyPr vert="horz" lIns="0" tIns="0" rIns="180000" bIns="180000" rtlCol="0" anchor="b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de-DE" sz="2600" b="1" i="0" dirty="0" smtClean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de-DE" sz="8000" b="1" i="0" dirty="0" smtClean="0">
                <a:solidFill>
                  <a:srgbClr val="000000"/>
                </a:solidFill>
              </a:rPr>
              <a:t>  Investitionsförderung</a:t>
            </a:r>
            <a:endParaRPr lang="de-DE" sz="8000" b="1" i="0" dirty="0"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8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C3D83-ACFD-4725-9740-03A4CAB21D9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000" b="1" dirty="0"/>
              <a:t>Neuer Mittelstands- und Gründer-Darlehensfonds </a:t>
            </a:r>
            <a:r>
              <a:rPr lang="de-DE" sz="2000" dirty="0"/>
              <a:t>(</a:t>
            </a:r>
            <a:r>
              <a:rPr lang="de-DE" sz="2000" dirty="0" err="1"/>
              <a:t>MuG</a:t>
            </a:r>
            <a:r>
              <a:rPr lang="de-DE" sz="2000" dirty="0"/>
              <a:t>-Fonds</a:t>
            </a:r>
            <a:r>
              <a:rPr lang="de-DE" sz="2000" dirty="0" smtClean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b="1" dirty="0" smtClean="0"/>
              <a:t>Zweck/ Zielrichtung: </a:t>
            </a:r>
            <a:r>
              <a:rPr lang="de-DE" sz="2000" dirty="0" smtClean="0"/>
              <a:t>Weiterentwicklung des Wirtschaftsstandortes Sachsen-Anhalt und Verbesserung des Gründerklimas</a:t>
            </a:r>
            <a:endParaRPr lang="de-DE" sz="2000" dirty="0"/>
          </a:p>
          <a:p>
            <a:pPr>
              <a:lnSpc>
                <a:spcPct val="17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Budget: </a:t>
            </a:r>
            <a:r>
              <a:rPr lang="de-DE" sz="2000" b="1" dirty="0"/>
              <a:t>112,5 Mio. Euro </a:t>
            </a:r>
            <a:r>
              <a:rPr lang="de-DE" sz="2000" dirty="0"/>
              <a:t>(85 Mio. Euro EFRE, 27,5 Mio. Euro Land)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/>
              <a:t>Sachsen-Anhalt MUT – Darlehen für </a:t>
            </a:r>
            <a:r>
              <a:rPr lang="de-DE" sz="2000" b="1" dirty="0"/>
              <a:t>KMU</a:t>
            </a:r>
            <a:r>
              <a:rPr lang="de-DE" sz="2000" dirty="0"/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Baustein IB-Mittelstandsdarlehen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Baustein IB-Darlehen „Grüne Innovationen“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/>
              <a:t>Sachsen-Anhalt IMPULS – Darlehen für </a:t>
            </a:r>
            <a:r>
              <a:rPr lang="de-DE" sz="2000" b="1" dirty="0"/>
              <a:t>Gründer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Baustein IB-Gründungsdarlehen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Baustein IB-</a:t>
            </a:r>
            <a:r>
              <a:rPr lang="de-DE" sz="2000" dirty="0" err="1"/>
              <a:t>Mezzaninedarlehen</a:t>
            </a:r>
            <a:endParaRPr lang="de-DE" sz="2000" dirty="0"/>
          </a:p>
          <a:p>
            <a:endParaRPr lang="de-DE" dirty="0"/>
          </a:p>
        </p:txBody>
      </p:sp>
      <p:sp>
        <p:nvSpPr>
          <p:cNvPr id="6" name="Textplatzhalter 3"/>
          <p:cNvSpPr txBox="1">
            <a:spLocks noGrp="1"/>
          </p:cNvSpPr>
          <p:nvPr>
            <p:ph type="body" sz="quarter" idx="13"/>
          </p:nvPr>
        </p:nvSpPr>
        <p:spPr>
          <a:xfrm>
            <a:off x="179512" y="548680"/>
            <a:ext cx="7380000" cy="648072"/>
          </a:xfrm>
          <a:prstGeom prst="rect">
            <a:avLst/>
          </a:prstGeom>
          <a:solidFill>
            <a:srgbClr val="E8C425"/>
          </a:solidFill>
        </p:spPr>
        <p:txBody>
          <a:bodyPr vert="horz" lIns="0" tIns="0" rIns="180000" bIns="180000" rtlCol="0" anchor="b">
            <a:normAutofit fontScale="2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de-DE" sz="2600" b="1" i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8000" b="1" i="0" dirty="0" smtClean="0">
                <a:solidFill>
                  <a:srgbClr val="000000"/>
                </a:solidFill>
              </a:rPr>
              <a:t>  Mittelstands- und Gründer-Fonds</a:t>
            </a:r>
            <a:endParaRPr lang="de-DE" sz="8000" b="1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0320 Quedlinburger Wirtschaftsforum">
  <a:themeElements>
    <a:clrScheme name="MW_Farbklima">
      <a:dk1>
        <a:srgbClr val="000000"/>
      </a:dk1>
      <a:lt1>
        <a:srgbClr val="000000"/>
      </a:lt1>
      <a:dk2>
        <a:srgbClr val="D8D8D8"/>
      </a:dk2>
      <a:lt2>
        <a:srgbClr val="D8D8D8"/>
      </a:lt2>
      <a:accent1>
        <a:srgbClr val="AFAFA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95B78F"/>
      </a:accent6>
      <a:hlink>
        <a:srgbClr val="000000"/>
      </a:hlink>
      <a:folHlink>
        <a:srgbClr val="000000"/>
      </a:folHlink>
    </a:clrScheme>
    <a:fontScheme name="MW_Typograph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hna_170817 (2)">
  <a:themeElements>
    <a:clrScheme name="MW_Farbklima">
      <a:dk1>
        <a:srgbClr val="000000"/>
      </a:dk1>
      <a:lt1>
        <a:srgbClr val="000000"/>
      </a:lt1>
      <a:dk2>
        <a:srgbClr val="D8D8D8"/>
      </a:dk2>
      <a:lt2>
        <a:srgbClr val="D8D8D8"/>
      </a:lt2>
      <a:accent1>
        <a:srgbClr val="AFAFA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95B78F"/>
      </a:accent6>
      <a:hlink>
        <a:srgbClr val="000000"/>
      </a:hlink>
      <a:folHlink>
        <a:srgbClr val="000000"/>
      </a:folHlink>
    </a:clrScheme>
    <a:fontScheme name="MW_Typograph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_Mastervorlage">
  <a:themeElements>
    <a:clrScheme name="MW_Farbklima">
      <a:dk1>
        <a:srgbClr val="000000"/>
      </a:dk1>
      <a:lt1>
        <a:srgbClr val="000000"/>
      </a:lt1>
      <a:dk2>
        <a:srgbClr val="D8D8D8"/>
      </a:dk2>
      <a:lt2>
        <a:srgbClr val="D8D8D8"/>
      </a:lt2>
      <a:accent1>
        <a:srgbClr val="AFAFA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95B78F"/>
      </a:accent6>
      <a:hlink>
        <a:srgbClr val="000000"/>
      </a:hlink>
      <a:folHlink>
        <a:srgbClr val="000000"/>
      </a:folHlink>
    </a:clrScheme>
    <a:fontScheme name="MW_Typograph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rtschaftsforum_Dessau_231017">
  <a:themeElements>
    <a:clrScheme name="MW_Farbklima">
      <a:dk1>
        <a:srgbClr val="000000"/>
      </a:dk1>
      <a:lt1>
        <a:srgbClr val="000000"/>
      </a:lt1>
      <a:dk2>
        <a:srgbClr val="D8D8D8"/>
      </a:dk2>
      <a:lt2>
        <a:srgbClr val="D8D8D8"/>
      </a:lt2>
      <a:accent1>
        <a:srgbClr val="AFAFA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95B78F"/>
      </a:accent6>
      <a:hlink>
        <a:srgbClr val="000000"/>
      </a:hlink>
      <a:folHlink>
        <a:srgbClr val="000000"/>
      </a:folHlink>
    </a:clrScheme>
    <a:fontScheme name="MW_Typograph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180320 Quedlinburger Wirtschaftsforum</Template>
  <TotalTime>0</TotalTime>
  <Words>762</Words>
  <Application>Microsoft Office PowerPoint</Application>
  <PresentationFormat>Bildschirmpräsentation (4:3)</PresentationFormat>
  <Paragraphs>210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Symbol</vt:lpstr>
      <vt:lpstr>Tahoma</vt:lpstr>
      <vt:lpstr>Wingdings</vt:lpstr>
      <vt:lpstr>180320 Quedlinburger Wirtschaftsforum</vt:lpstr>
      <vt:lpstr>Brehna_170817 (2)</vt:lpstr>
      <vt:lpstr>PowerPoint_Mastervorlage</vt:lpstr>
      <vt:lpstr>Wirtschaftsforum_Dessau_231017</vt:lpstr>
      <vt:lpstr>Unternehmertreff Westliche Börde  Sachsen-Anhalt – ein leistungsstarker Wirtschafts- und Wissenschaftsstandort</vt:lpstr>
      <vt:lpstr>Ausgangslage</vt:lpstr>
      <vt:lpstr>PowerPoint-Präsentation</vt:lpstr>
      <vt:lpstr>PowerPoint-Präsentation</vt:lpstr>
      <vt:lpstr> Forschung und Innovation</vt:lpstr>
      <vt:lpstr>Verbesserung der Rahmenbedingungen in  Wirtschaft und Wissenschaft</vt:lpstr>
      <vt:lpstr>Infrastruktur- und Innovationsförderung</vt:lpstr>
      <vt:lpstr>PowerPoint-Präsentation</vt:lpstr>
      <vt:lpstr>PowerPoint-Präsentation</vt:lpstr>
      <vt:lpstr>PowerPoint-Präsentation</vt:lpstr>
      <vt:lpstr>Innovationsförderung</vt:lpstr>
      <vt:lpstr>Innovationsförderung</vt:lpstr>
      <vt:lpstr>PowerPoint-Präsentation</vt:lpstr>
      <vt:lpstr>Vernetzung von Wirtschaft und Wissenschaft Regionale Innovationsstrategie - RIS</vt:lpstr>
      <vt:lpstr>PowerPoint-Präsentation</vt:lpstr>
      <vt:lpstr>PowerPoint-Präsentation</vt:lpstr>
      <vt:lpstr>Erhöhung der Innovationskraft - RIS Leitmärkte</vt:lpstr>
      <vt:lpstr> Vernetzung von Wirtschaft und Wissenschaft </vt:lpstr>
      <vt:lpstr>Digitalisierung</vt:lpstr>
      <vt:lpstr>Digitale Agenda</vt:lpstr>
      <vt:lpstr>Handlungsfelder</vt:lpstr>
      <vt:lpstr> Angebote des Landes Sachsen-Anhalt </vt:lpstr>
      <vt:lpstr>Vielen Dank für Ihre Aufmerksamkeit!</vt:lpstr>
    </vt:vector>
  </TitlesOfParts>
  <Company>MW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40. Tagung des Arbeitskreises „Steuern und Wirtschaftsprüfung“  Sachsen-Anhalt – ein leistungsstarker Wirtschafts- und Wissenschaftsstandort</dc:title>
  <dc:creator>Beinhoff, Oliver</dc:creator>
  <cp:lastModifiedBy>Jürgen Ude</cp:lastModifiedBy>
  <cp:revision>35</cp:revision>
  <cp:lastPrinted>2018-04-25T08:03:44Z</cp:lastPrinted>
  <dcterms:created xsi:type="dcterms:W3CDTF">2018-04-24T13:17:45Z</dcterms:created>
  <dcterms:modified xsi:type="dcterms:W3CDTF">2018-08-24T05:20:46Z</dcterms:modified>
</cp:coreProperties>
</file>